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43891200" cy="329184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9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735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9FD"/>
    <a:srgbClr val="F3F3FB"/>
    <a:srgbClr val="7F1000"/>
    <a:srgbClr val="CFCD63"/>
    <a:srgbClr val="373737"/>
    <a:srgbClr val="BDE798"/>
    <a:srgbClr val="99FF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24" y="-120"/>
      </p:cViewPr>
      <p:guideLst>
        <p:guide orient="horz" pos="2073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73465FF-0A2E-4766-A5C4-88C8A26FA76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50B081-757B-4913-BBA0-9133DC8872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20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BCC088-9DAF-4931-BEF0-FB8C0881B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52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19850" y="1314450"/>
            <a:ext cx="9874250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7100" y="1314450"/>
            <a:ext cx="29470350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B7AE5-9B71-45FD-8689-AC8D282F88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07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818D4-8670-4359-B5DD-0D624D6860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34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056AAE-9D22-4838-B204-DB8F35C92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9439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7100" y="7677150"/>
            <a:ext cx="19672300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77150"/>
            <a:ext cx="19672300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BA6110-7BF1-4C77-93CF-E8CB0D9A8F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17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CB5A0C-21AA-4EB3-8BC4-3C010692FF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4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797CD-A414-4485-B767-C49952EC4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18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076CC-36C1-458A-BD69-9108398490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76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D59869-B098-4AA3-AC8F-4F1CBF182F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49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FA997C-70A7-425C-BC80-CEFD2A30AB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81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1314450"/>
            <a:ext cx="39497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0290" tIns="100145" rIns="200290" bIns="10014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100" y="7677150"/>
            <a:ext cx="3949700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7100" y="29975175"/>
            <a:ext cx="1023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>
            <a:lvl1pPr algn="l">
              <a:defRPr sz="31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8700" y="29975175"/>
            <a:ext cx="13893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>
            <a:lvl1pPr>
              <a:defRPr sz="31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7900" y="29975175"/>
            <a:ext cx="10236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0290" tIns="100145" rIns="200290" bIns="100145" numCol="1" anchor="t" anchorCtr="0" compatLnSpc="1">
            <a:prstTxWarp prst="textNoShape">
              <a:avLst/>
            </a:prstTxWarp>
          </a:bodyPr>
          <a:lstStyle>
            <a:lvl1pPr algn="r">
              <a:defRPr sz="3100"/>
            </a:lvl1pPr>
          </a:lstStyle>
          <a:p>
            <a:fld id="{E8CDF0C7-93D9-4182-9138-96723761B8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2pPr>
      <a:lvl3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3pPr>
      <a:lvl4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4pPr>
      <a:lvl5pPr algn="ctr" defTabSz="2003425" rtl="0" eaLnBrk="0" fontAlgn="base" hangingPunct="0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5pPr>
      <a:lvl6pPr marL="4572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6pPr>
      <a:lvl7pPr marL="9144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7pPr>
      <a:lvl8pPr marL="13716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8pPr>
      <a:lvl9pPr marL="1828800" algn="ctr" defTabSz="2003425" rtl="0" fontAlgn="base">
        <a:spcBef>
          <a:spcPct val="0"/>
        </a:spcBef>
        <a:spcAft>
          <a:spcPct val="0"/>
        </a:spcAft>
        <a:defRPr sz="9600">
          <a:solidFill>
            <a:schemeClr val="tx2"/>
          </a:solidFill>
          <a:latin typeface="Arial" pitchFamily="-110" charset="0"/>
          <a:ea typeface="Arial" pitchFamily="-110" charset="0"/>
          <a:cs typeface="Arial" pitchFamily="-110" charset="0"/>
        </a:defRPr>
      </a:lvl9pPr>
    </p:titleStyle>
    <p:bodyStyle>
      <a:lvl1pPr marL="750888" indent="-750888" algn="l" defTabSz="2003425" rtl="0" eaLnBrk="0" fontAlgn="base" hangingPunct="0">
        <a:spcBef>
          <a:spcPct val="20000"/>
        </a:spcBef>
        <a:spcAft>
          <a:spcPct val="0"/>
        </a:spcAft>
        <a:buChar char="•"/>
        <a:defRPr sz="7000">
          <a:solidFill>
            <a:schemeClr val="tx1"/>
          </a:solidFill>
          <a:latin typeface="+mn-lt"/>
          <a:ea typeface="+mn-ea"/>
          <a:cs typeface="+mn-cs"/>
        </a:defRPr>
      </a:lvl1pPr>
      <a:lvl2pPr marL="1627188" indent="-625475" algn="l" defTabSz="2003425" rtl="0" eaLnBrk="0" fontAlgn="base" hangingPunct="0">
        <a:spcBef>
          <a:spcPct val="20000"/>
        </a:spcBef>
        <a:spcAft>
          <a:spcPct val="0"/>
        </a:spcAft>
        <a:buChar char="–"/>
        <a:defRPr sz="6100">
          <a:solidFill>
            <a:schemeClr val="tx1"/>
          </a:solidFill>
          <a:latin typeface="+mn-lt"/>
          <a:ea typeface="+mn-ea"/>
          <a:cs typeface="+mn-cs"/>
        </a:defRPr>
      </a:lvl2pPr>
      <a:lvl3pPr marL="2503488" indent="-500063" algn="l" defTabSz="2003425" rtl="0" eaLnBrk="0" fontAlgn="base" hangingPunct="0">
        <a:spcBef>
          <a:spcPct val="20000"/>
        </a:spcBef>
        <a:spcAft>
          <a:spcPct val="0"/>
        </a:spcAft>
        <a:buChar char="•"/>
        <a:defRPr sz="5300">
          <a:solidFill>
            <a:schemeClr val="tx1"/>
          </a:solidFill>
          <a:latin typeface="+mn-lt"/>
          <a:ea typeface="+mn-ea"/>
          <a:cs typeface="+mn-cs"/>
        </a:defRPr>
      </a:lvl3pPr>
      <a:lvl4pPr marL="3505200" indent="-500063" algn="l" defTabSz="2003425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  <a:ea typeface="+mn-ea"/>
          <a:cs typeface="+mn-cs"/>
        </a:defRPr>
      </a:lvl4pPr>
      <a:lvl5pPr marL="4506913" indent="-501650" algn="l" defTabSz="2003425" rtl="0" eaLnBrk="0" fontAlgn="base" hangingPunct="0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5pPr>
      <a:lvl6pPr marL="49641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6pPr>
      <a:lvl7pPr marL="54213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7pPr>
      <a:lvl8pPr marL="58785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8pPr>
      <a:lvl9pPr marL="6335713" indent="-501650" algn="l" defTabSz="2003425" rtl="0" fontAlgn="base">
        <a:spcBef>
          <a:spcPct val="20000"/>
        </a:spcBef>
        <a:spcAft>
          <a:spcPct val="0"/>
        </a:spcAft>
        <a:buChar char="»"/>
        <a:defRPr sz="4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43891200" cy="4886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2003425">
              <a:defRPr/>
            </a:pPr>
            <a:endParaRPr lang="en-CA" sz="5400" b="1">
              <a:solidFill>
                <a:srgbClr val="373737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1219200" y="5197475"/>
            <a:ext cx="14249400" cy="118903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INTRODUCTION</a:t>
            </a:r>
          </a:p>
        </p:txBody>
      </p:sp>
      <p:sp>
        <p:nvSpPr>
          <p:cNvPr id="1030" name="Rectangle 48"/>
          <p:cNvSpPr>
            <a:spLocks noChangeArrowheads="1"/>
          </p:cNvSpPr>
          <p:nvPr/>
        </p:nvSpPr>
        <p:spPr bwMode="auto">
          <a:xfrm>
            <a:off x="1066800" y="6513513"/>
            <a:ext cx="14478000" cy="717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Lorem ipsum dolor sit amet, consectetuer adipiscing elit. Fusce ultrices porta lacus. Proin convallis erat eu nuncNam mollis metus sed lorem ornare tristique.</a:t>
            </a:r>
            <a:endParaRPr lang="en-CA" altLang="en-US" sz="4000">
              <a:latin typeface="Calibri" panose="020F0502020204030204" pitchFamily="34" charset="0"/>
            </a:endParaRPr>
          </a:p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Cum sociis natoque penatibus et magnis dis parturient montes, nascetur ridiculus mus. Duis nunc odio, tempus ac, dapibus sit amet, posuere vitae, arcu </a:t>
            </a:r>
            <a:r>
              <a:rPr lang="en-CA" altLang="en-US" sz="4000">
                <a:latin typeface="Calibri" panose="020F0502020204030204" pitchFamily="34" charset="0"/>
              </a:rPr>
              <a:t>[2]. </a:t>
            </a:r>
          </a:p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Curabitur ut nulla ac odio bibendum rhoncus. Aliquam ut mi eu quam sollicitudin convallis. Donec venenatis </a:t>
            </a:r>
            <a:r>
              <a:rPr lang="en-CA" altLang="en-US" sz="4000">
                <a:latin typeface="Calibri" panose="020F0502020204030204" pitchFamily="34" charset="0"/>
              </a:rPr>
              <a:t>[3]. </a:t>
            </a:r>
          </a:p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Donec ultricies, lectus a commodo eleifend, velit libero facilisis turpis, sed tristique nunc tortor ac augue. </a:t>
            </a:r>
            <a:r>
              <a:rPr lang="en-CA" altLang="en-US" sz="4000">
                <a:latin typeface="Calibri" panose="020F0502020204030204" pitchFamily="34" charset="0"/>
              </a:rPr>
              <a:t>[5].</a:t>
            </a:r>
            <a:r>
              <a:rPr lang="en-US" altLang="en-US" sz="40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099" name="Text Box 51"/>
          <p:cNvSpPr txBox="1">
            <a:spLocks noChangeArrowheads="1"/>
          </p:cNvSpPr>
          <p:nvPr/>
        </p:nvSpPr>
        <p:spPr bwMode="auto">
          <a:xfrm>
            <a:off x="1219200" y="23241000"/>
            <a:ext cx="14401800" cy="118903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DATA SOURCE</a:t>
            </a: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16459200" y="5197475"/>
            <a:ext cx="25908000" cy="118903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PROJECT OVERVIEW</a:t>
            </a:r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16459200" y="16306800"/>
            <a:ext cx="25679400" cy="11890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RESEARCH FINDINGS</a:t>
            </a:r>
          </a:p>
        </p:txBody>
      </p:sp>
      <p:sp>
        <p:nvSpPr>
          <p:cNvPr id="1034" name="Rectangle 138"/>
          <p:cNvSpPr>
            <a:spLocks noChangeArrowheads="1"/>
          </p:cNvSpPr>
          <p:nvPr/>
        </p:nvSpPr>
        <p:spPr bwMode="auto">
          <a:xfrm>
            <a:off x="762000" y="30251400"/>
            <a:ext cx="419100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5" name="Text Box 139"/>
          <p:cNvSpPr txBox="1">
            <a:spLocks noChangeArrowheads="1"/>
          </p:cNvSpPr>
          <p:nvPr/>
        </p:nvSpPr>
        <p:spPr bwMode="auto">
          <a:xfrm>
            <a:off x="838200" y="30403800"/>
            <a:ext cx="414528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 b="1" dirty="0">
                <a:latin typeface="Calibri" panose="020F0502020204030204" pitchFamily="34" charset="0"/>
              </a:rPr>
              <a:t>REFERENCES: 1.</a:t>
            </a:r>
            <a:r>
              <a:rPr lang="en-US" altLang="en-US" sz="2800" dirty="0">
                <a:latin typeface="Calibri" panose="020F0502020204030204" pitchFamily="34" charset="0"/>
              </a:rPr>
              <a:t> Curtis, J.R., et al., </a:t>
            </a:r>
            <a:r>
              <a:rPr lang="en-US" altLang="en-US" sz="2800" i="1" dirty="0">
                <a:latin typeface="Calibri" panose="020F0502020204030204" pitchFamily="34" charset="0"/>
              </a:rPr>
              <a:t>Intensive care unit quality improvement: A "how to" guide for the interdisciplinary team.</a:t>
            </a:r>
            <a:r>
              <a:rPr lang="en-US" altLang="en-US" sz="2800" dirty="0">
                <a:latin typeface="Calibri" panose="020F0502020204030204" pitchFamily="34" charset="0"/>
              </a:rPr>
              <a:t> Critical Care Medicine, 2006. 34(1): p. 211-218; </a:t>
            </a:r>
            <a:r>
              <a:rPr lang="en-US" altLang="en-US" sz="2800" b="1" dirty="0">
                <a:latin typeface="Calibri" panose="020F0502020204030204" pitchFamily="34" charset="0"/>
              </a:rPr>
              <a:t>2.</a:t>
            </a:r>
            <a:r>
              <a:rPr lang="en-US" altLang="en-US" sz="2800" dirty="0">
                <a:latin typeface="Calibri" panose="020F0502020204030204" pitchFamily="34" charset="0"/>
              </a:rPr>
              <a:t> Gould, B., et al., </a:t>
            </a:r>
            <a:r>
              <a:rPr lang="en-US" altLang="en-US" sz="2800" i="1" dirty="0">
                <a:latin typeface="Calibri" panose="020F0502020204030204" pitchFamily="34" charset="0"/>
              </a:rPr>
              <a:t>Improving Patient Care Outcomes by Teaching Quality Improvement to Medical Students in Community-based Practices.</a:t>
            </a:r>
            <a:r>
              <a:rPr lang="en-US" altLang="en-US" sz="2800" dirty="0">
                <a:latin typeface="Calibri" panose="020F0502020204030204" pitchFamily="34" charset="0"/>
              </a:rPr>
              <a:t> Academic Medicine, 2002. 77(1): p. 1-18; </a:t>
            </a:r>
            <a:r>
              <a:rPr lang="en-US" altLang="en-US" sz="2800" b="1" dirty="0">
                <a:latin typeface="Calibri" panose="020F0502020204030204" pitchFamily="34" charset="0"/>
              </a:rPr>
              <a:t>3</a:t>
            </a:r>
            <a:r>
              <a:rPr lang="en-US" altLang="en-US" sz="2800" dirty="0">
                <a:latin typeface="Calibri" panose="020F0502020204030204" pitchFamily="34" charset="0"/>
              </a:rPr>
              <a:t>. IOM, </a:t>
            </a:r>
            <a:r>
              <a:rPr lang="en-US" altLang="en-US" sz="2800" i="1" dirty="0">
                <a:latin typeface="Calibri" panose="020F0502020204030204" pitchFamily="34" charset="0"/>
              </a:rPr>
              <a:t>Health Professionals Education: A Bridge to Quality</a:t>
            </a:r>
            <a:r>
              <a:rPr lang="en-US" altLang="en-US" sz="2800" dirty="0">
                <a:latin typeface="Calibri" panose="020F0502020204030204" pitchFamily="34" charset="0"/>
              </a:rPr>
              <a:t>, ed. A. Greiner and E. </a:t>
            </a:r>
            <a:r>
              <a:rPr lang="en-US" altLang="en-US" sz="2800" dirty="0" err="1">
                <a:latin typeface="Calibri" panose="020F0502020204030204" pitchFamily="34" charset="0"/>
              </a:rPr>
              <a:t>Knebel</a:t>
            </a:r>
            <a:r>
              <a:rPr lang="en-US" altLang="en-US" sz="2800" dirty="0">
                <a:latin typeface="Calibri" panose="020F0502020204030204" pitchFamily="34" charset="0"/>
              </a:rPr>
              <a:t>. 2003, Institute of Medicine, Washington, DC: National Academy Press; </a:t>
            </a:r>
            <a:r>
              <a:rPr lang="en-US" altLang="en-US" sz="2800" b="1" dirty="0">
                <a:latin typeface="Calibri" panose="020F0502020204030204" pitchFamily="34" charset="0"/>
              </a:rPr>
              <a:t>4. </a:t>
            </a:r>
            <a:r>
              <a:rPr lang="en-US" altLang="en-US" sz="2800" dirty="0">
                <a:latin typeface="Calibri" panose="020F0502020204030204" pitchFamily="34" charset="0"/>
              </a:rPr>
              <a:t>.Moore, S.M., et al., </a:t>
            </a:r>
            <a:r>
              <a:rPr lang="en-US" altLang="en-US" sz="2800" i="1" dirty="0">
                <a:latin typeface="Calibri" panose="020F0502020204030204" pitchFamily="34" charset="0"/>
              </a:rPr>
              <a:t>Taking aim at interdisciplinary education for continuous improvement in health care.</a:t>
            </a:r>
            <a:r>
              <a:rPr lang="en-US" altLang="en-US" sz="2800" dirty="0">
                <a:latin typeface="Calibri" panose="020F0502020204030204" pitchFamily="34" charset="0"/>
              </a:rPr>
              <a:t> Nursing and Health Care Perspectives, 1997. 18(6): p. 308-315; </a:t>
            </a:r>
            <a:r>
              <a:rPr lang="en-US" altLang="en-US" sz="2800" b="1" dirty="0">
                <a:latin typeface="Calibri" panose="020F0502020204030204" pitchFamily="34" charset="0"/>
              </a:rPr>
              <a:t>5. </a:t>
            </a:r>
            <a:r>
              <a:rPr lang="en-US" altLang="en-US" sz="2800" dirty="0">
                <a:latin typeface="Calibri" panose="020F0502020204030204" pitchFamily="34" charset="0"/>
              </a:rPr>
              <a:t>Clark, P., </a:t>
            </a:r>
            <a:r>
              <a:rPr lang="en-US" altLang="en-US" sz="2800" i="1" dirty="0">
                <a:latin typeface="Calibri" panose="020F0502020204030204" pitchFamily="34" charset="0"/>
              </a:rPr>
              <a:t>Institutionalizing interdisciplinary health professions programs in higher education: the implications of one story and two laws.</a:t>
            </a:r>
            <a:r>
              <a:rPr lang="en-US" altLang="en-US" sz="2800" dirty="0">
                <a:latin typeface="Calibri" panose="020F0502020204030204" pitchFamily="34" charset="0"/>
              </a:rPr>
              <a:t> Journal of </a:t>
            </a:r>
            <a:r>
              <a:rPr lang="en-US" altLang="en-US" sz="2800" dirty="0" err="1">
                <a:latin typeface="Calibri" panose="020F0502020204030204" pitchFamily="34" charset="0"/>
              </a:rPr>
              <a:t>Interprofessional</a:t>
            </a:r>
            <a:r>
              <a:rPr lang="en-US" altLang="en-US" sz="2800" dirty="0">
                <a:latin typeface="Calibri" panose="020F0502020204030204" pitchFamily="34" charset="0"/>
              </a:rPr>
              <a:t> Care, 2004. 18(3): p. 251-256.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altLang="en-US" sz="2800" b="1" dirty="0">
                <a:latin typeface="Calibri" panose="020F0502020204030204" pitchFamily="34" charset="0"/>
              </a:rPr>
              <a:t>ACKNOWLEDGEMENTS:</a:t>
            </a:r>
            <a:r>
              <a:rPr lang="en-US" altLang="en-US" sz="2800" dirty="0">
                <a:latin typeface="Calibri" panose="020F0502020204030204" pitchFamily="34" charset="0"/>
              </a:rPr>
              <a:t>  Funding of this project was supported by P-CITE Saskatchewan’s IECPCP Health Canada Project</a:t>
            </a:r>
          </a:p>
        </p:txBody>
      </p:sp>
      <p:sp>
        <p:nvSpPr>
          <p:cNvPr id="2205" name="Text Box 157"/>
          <p:cNvSpPr txBox="1">
            <a:spLocks noChangeArrowheads="1"/>
          </p:cNvSpPr>
          <p:nvPr/>
        </p:nvSpPr>
        <p:spPr bwMode="auto">
          <a:xfrm>
            <a:off x="1219200" y="15392400"/>
            <a:ext cx="14249400" cy="1189038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2003425">
              <a:spcBef>
                <a:spcPct val="50000"/>
              </a:spcBef>
              <a:defRPr/>
            </a:pPr>
            <a:r>
              <a:rPr lang="en-US" sz="72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GOALS/OBJECTIVES</a:t>
            </a:r>
          </a:p>
        </p:txBody>
      </p:sp>
      <p:sp>
        <p:nvSpPr>
          <p:cNvPr id="1037" name="Text Box 158"/>
          <p:cNvSpPr txBox="1">
            <a:spLocks noChangeArrowheads="1"/>
          </p:cNvSpPr>
          <p:nvPr/>
        </p:nvSpPr>
        <p:spPr bwMode="auto">
          <a:xfrm>
            <a:off x="1143000" y="16992600"/>
            <a:ext cx="1379220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1. Pellentesque habitant morbi tristique senectus et netus et malesuada fames ac turpis egestas. Nunc ultricies diam quis augue. </a:t>
            </a:r>
            <a:endParaRPr lang="en-CA" altLang="en-US" sz="4000">
              <a:latin typeface="Calibri" panose="020F0502020204030204" pitchFamily="34" charset="0"/>
            </a:endParaRPr>
          </a:p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CA" altLang="en-US" sz="4000">
                <a:latin typeface="Calibri" panose="020F0502020204030204" pitchFamily="34" charset="0"/>
              </a:rPr>
              <a:t>2. </a:t>
            </a:r>
            <a:r>
              <a:rPr lang="en-US" altLang="en-US" sz="4000">
                <a:latin typeface="Calibri" panose="020F0502020204030204" pitchFamily="34" charset="0"/>
              </a:rPr>
              <a:t>Cras et mi. Integer in orci at eros vulputate cursus. Proin dictum. Nunc suscipit. Curabitur aliquet est commodo elit. </a:t>
            </a:r>
            <a:endParaRPr lang="en-CA" altLang="en-US" sz="4000">
              <a:latin typeface="Calibri" panose="020F0502020204030204" pitchFamily="34" charset="0"/>
            </a:endParaRPr>
          </a:p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CA" altLang="en-US" sz="4000">
                <a:latin typeface="Calibri" panose="020F0502020204030204" pitchFamily="34" charset="0"/>
              </a:rPr>
              <a:t>3. </a:t>
            </a:r>
            <a:r>
              <a:rPr lang="en-US" altLang="en-US" sz="4000">
                <a:latin typeface="Calibri" panose="020F0502020204030204" pitchFamily="34" charset="0"/>
              </a:rPr>
              <a:t>Ut non magna nec lectus cursus aliquam. Ut nec nisl nec pede pretium mattis. Cras ante urna, eleifend et, cursus in, gravida mollis, leo.</a:t>
            </a:r>
          </a:p>
        </p:txBody>
      </p:sp>
      <p:sp>
        <p:nvSpPr>
          <p:cNvPr id="1038" name="Rectangle 160"/>
          <p:cNvSpPr>
            <a:spLocks noChangeArrowheads="1"/>
          </p:cNvSpPr>
          <p:nvPr/>
        </p:nvSpPr>
        <p:spPr bwMode="auto">
          <a:xfrm>
            <a:off x="1295400" y="23926800"/>
            <a:ext cx="14987588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altLang="en-US"/>
          </a:p>
        </p:txBody>
      </p:sp>
      <p:sp>
        <p:nvSpPr>
          <p:cNvPr id="1039" name="Rectangle 189"/>
          <p:cNvSpPr>
            <a:spLocks noChangeArrowheads="1"/>
          </p:cNvSpPr>
          <p:nvPr/>
        </p:nvSpPr>
        <p:spPr bwMode="auto">
          <a:xfrm>
            <a:off x="1600200" y="24841200"/>
            <a:ext cx="136398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0050" indent="-4000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Aenean</a:t>
            </a:r>
            <a:r>
              <a:rPr lang="en-US" altLang="en-US" sz="4000" dirty="0">
                <a:latin typeface="Calibri" panose="020F0502020204030204" pitchFamily="34" charset="0"/>
              </a:rPr>
              <a:t> ipsum ante, </a:t>
            </a:r>
            <a:r>
              <a:rPr lang="en-US" altLang="en-US" sz="4000" dirty="0" err="1">
                <a:latin typeface="Calibri" panose="020F0502020204030204" pitchFamily="34" charset="0"/>
              </a:rPr>
              <a:t>congue</a:t>
            </a:r>
            <a:r>
              <a:rPr lang="en-US" altLang="en-US" sz="4000" dirty="0">
                <a:latin typeface="Calibri" panose="020F0502020204030204" pitchFamily="34" charset="0"/>
              </a:rPr>
              <a:t> a, </a:t>
            </a:r>
            <a:r>
              <a:rPr lang="en-US" altLang="en-US" sz="4000" dirty="0" err="1">
                <a:latin typeface="Calibri" panose="020F0502020204030204" pitchFamily="34" charset="0"/>
              </a:rPr>
              <a:t>egestas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vel</a:t>
            </a:r>
            <a:r>
              <a:rPr lang="en-US" altLang="en-US" sz="4000" dirty="0">
                <a:latin typeface="Calibri" panose="020F0502020204030204" pitchFamily="34" charset="0"/>
              </a:rPr>
              <a:t>, </a:t>
            </a:r>
            <a:r>
              <a:rPr lang="en-US" altLang="en-US" sz="4000" dirty="0" err="1">
                <a:latin typeface="Calibri" panose="020F0502020204030204" pitchFamily="34" charset="0"/>
              </a:rPr>
              <a:t>interdum</a:t>
            </a:r>
            <a:r>
              <a:rPr lang="en-US" altLang="en-US" sz="4000" dirty="0">
                <a:latin typeface="Calibri" panose="020F0502020204030204" pitchFamily="34" charset="0"/>
              </a:rPr>
              <a:t> non, quam. </a:t>
            </a:r>
          </a:p>
          <a:p>
            <a:pPr lvl="1"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 dirty="0" err="1">
                <a:latin typeface="Calibri" panose="020F0502020204030204" pitchFamily="34" charset="0"/>
              </a:rPr>
              <a:t>Sed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venenatis</a:t>
            </a:r>
            <a:r>
              <a:rPr lang="en-US" altLang="en-US" sz="4000" dirty="0">
                <a:latin typeface="Calibri" panose="020F0502020204030204" pitchFamily="34" charset="0"/>
              </a:rPr>
              <a:t>, </a:t>
            </a:r>
            <a:r>
              <a:rPr lang="en-US" altLang="en-US" sz="4000" dirty="0" err="1">
                <a:latin typeface="Calibri" panose="020F0502020204030204" pitchFamily="34" charset="0"/>
              </a:rPr>
              <a:t>risus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rhoncus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aliquam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laoreet</a:t>
            </a:r>
            <a:r>
              <a:rPr lang="en-US" altLang="en-US" sz="4000" dirty="0">
                <a:latin typeface="Calibri" panose="020F0502020204030204" pitchFamily="34" charset="0"/>
              </a:rPr>
              <a:t>, magna dolor </a:t>
            </a:r>
            <a:r>
              <a:rPr lang="en-US" altLang="en-US" sz="4000" dirty="0" err="1">
                <a:latin typeface="Calibri" panose="020F0502020204030204" pitchFamily="34" charset="0"/>
              </a:rPr>
              <a:t>ullamcorper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lectus</a:t>
            </a:r>
            <a:r>
              <a:rPr lang="en-US" altLang="en-US" sz="4000" dirty="0">
                <a:latin typeface="Calibri" panose="020F0502020204030204" pitchFamily="34" charset="0"/>
              </a:rPr>
              <a:t>, et pharetra </a:t>
            </a:r>
            <a:r>
              <a:rPr lang="en-US" altLang="en-US" sz="4000" dirty="0" err="1">
                <a:latin typeface="Calibri" panose="020F0502020204030204" pitchFamily="34" charset="0"/>
              </a:rPr>
              <a:t>erat</a:t>
            </a:r>
            <a:r>
              <a:rPr lang="en-US" altLang="en-US" sz="4000" dirty="0">
                <a:latin typeface="Calibri" panose="020F0502020204030204" pitchFamily="34" charset="0"/>
              </a:rPr>
              <a:t> dolor non </a:t>
            </a:r>
            <a:r>
              <a:rPr lang="en-US" altLang="en-US" sz="4000" dirty="0" err="1">
                <a:latin typeface="Calibri" panose="020F0502020204030204" pitchFamily="34" charset="0"/>
              </a:rPr>
              <a:t>nisl</a:t>
            </a:r>
            <a:r>
              <a:rPr lang="en-US" altLang="en-US" sz="4000" dirty="0">
                <a:latin typeface="Calibri" panose="020F0502020204030204" pitchFamily="34" charset="0"/>
              </a:rPr>
              <a:t>. 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 dirty="0" err="1">
                <a:latin typeface="Calibri" panose="020F0502020204030204" pitchFamily="34" charset="0"/>
              </a:rPr>
              <a:t>Duis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placerat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eros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quis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turpis</a:t>
            </a:r>
            <a:r>
              <a:rPr lang="en-US" altLang="en-US" sz="4000" dirty="0">
                <a:latin typeface="Calibri" panose="020F0502020204030204" pitchFamily="34" charset="0"/>
              </a:rPr>
              <a:t>. </a:t>
            </a:r>
          </a:p>
          <a:p>
            <a:pPr lvl="1"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 dirty="0" err="1">
                <a:latin typeface="Calibri" panose="020F0502020204030204" pitchFamily="34" charset="0"/>
              </a:rPr>
              <a:t>Suspendisse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nec</a:t>
            </a:r>
            <a:r>
              <a:rPr lang="en-US" altLang="en-US" sz="4000" dirty="0">
                <a:latin typeface="Calibri" panose="020F0502020204030204" pitchFamily="34" charset="0"/>
              </a:rPr>
              <a:t> dolor </a:t>
            </a:r>
            <a:r>
              <a:rPr lang="en-US" altLang="en-US" sz="4000" dirty="0" err="1">
                <a:latin typeface="Calibri" panose="020F0502020204030204" pitchFamily="34" charset="0"/>
              </a:rPr>
              <a:t>eget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mauris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dignissim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consectetuer</a:t>
            </a:r>
            <a:r>
              <a:rPr lang="en-US" altLang="en-US" sz="4000" dirty="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1040" name="Rectangle 266"/>
          <p:cNvSpPr>
            <a:spLocks noChangeArrowheads="1"/>
          </p:cNvSpPr>
          <p:nvPr/>
        </p:nvSpPr>
        <p:spPr bwMode="auto">
          <a:xfrm>
            <a:off x="30632400" y="27279600"/>
            <a:ext cx="125507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/>
              <a:t>Figure 1: Title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242000" y="17983200"/>
          <a:ext cx="11811000" cy="883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Worksheet" r:id="rId3" imgW="8677275" imgH="5934253" progId="Excel.Sheet.8">
                  <p:embed/>
                </p:oleObj>
              </mc:Choice>
              <mc:Fallback>
                <p:oleObj name="Worksheet" r:id="rId3" imgW="8677275" imgH="593425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0" y="17983200"/>
                        <a:ext cx="11811000" cy="8839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1" name="Rectangle 268"/>
          <p:cNvSpPr>
            <a:spLocks noChangeArrowheads="1"/>
          </p:cNvSpPr>
          <p:nvPr/>
        </p:nvSpPr>
        <p:spPr bwMode="auto">
          <a:xfrm>
            <a:off x="31089600" y="28727400"/>
            <a:ext cx="109505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Legend information</a:t>
            </a:r>
          </a:p>
        </p:txBody>
      </p:sp>
      <p:sp>
        <p:nvSpPr>
          <p:cNvPr id="1042" name="Text Box 270"/>
          <p:cNvSpPr txBox="1">
            <a:spLocks noChangeArrowheads="1"/>
          </p:cNvSpPr>
          <p:nvPr/>
        </p:nvSpPr>
        <p:spPr bwMode="auto">
          <a:xfrm>
            <a:off x="16535400" y="6550025"/>
            <a:ext cx="25679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Aft>
                <a:spcPct val="5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Aliquam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erat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volutpat</a:t>
            </a:r>
            <a:r>
              <a:rPr lang="en-US" altLang="en-US" sz="4000" dirty="0">
                <a:latin typeface="Calibri" panose="020F0502020204030204" pitchFamily="34" charset="0"/>
              </a:rPr>
              <a:t>. </a:t>
            </a:r>
            <a:r>
              <a:rPr lang="en-US" altLang="en-US" sz="4000" dirty="0" err="1">
                <a:latin typeface="Calibri" panose="020F0502020204030204" pitchFamily="34" charset="0"/>
              </a:rPr>
              <a:t>Suspendisse</a:t>
            </a:r>
            <a:r>
              <a:rPr lang="en-US" altLang="en-US" sz="4000" dirty="0">
                <a:latin typeface="Calibri" panose="020F0502020204030204" pitchFamily="34" charset="0"/>
              </a:rPr>
              <a:t> semper </a:t>
            </a:r>
            <a:r>
              <a:rPr lang="en-US" altLang="en-US" sz="4000" dirty="0" err="1">
                <a:latin typeface="Calibri" panose="020F0502020204030204" pitchFamily="34" charset="0"/>
              </a:rPr>
              <a:t>pretium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metus</a:t>
            </a:r>
            <a:r>
              <a:rPr lang="en-US" altLang="en-US" sz="4000" dirty="0">
                <a:latin typeface="Calibri" panose="020F0502020204030204" pitchFamily="34" charset="0"/>
              </a:rPr>
              <a:t>. </a:t>
            </a:r>
            <a:r>
              <a:rPr lang="en-US" altLang="en-US" sz="4000" dirty="0" err="1">
                <a:latin typeface="Calibri" panose="020F0502020204030204" pitchFamily="34" charset="0"/>
              </a:rPr>
              <a:t>Morbi</a:t>
            </a:r>
            <a:r>
              <a:rPr lang="en-US" altLang="en-US" sz="4000" dirty="0">
                <a:latin typeface="Calibri" panose="020F0502020204030204" pitchFamily="34" charset="0"/>
              </a:rPr>
              <a:t> quam </a:t>
            </a:r>
            <a:r>
              <a:rPr lang="en-US" altLang="en-US" sz="4000" dirty="0" err="1">
                <a:latin typeface="Calibri" panose="020F0502020204030204" pitchFamily="34" charset="0"/>
              </a:rPr>
              <a:t>lectus</a:t>
            </a:r>
            <a:r>
              <a:rPr lang="en-US" altLang="en-US" sz="4000" dirty="0">
                <a:latin typeface="Calibri" panose="020F0502020204030204" pitchFamily="34" charset="0"/>
              </a:rPr>
              <a:t>, </a:t>
            </a:r>
            <a:r>
              <a:rPr lang="en-US" altLang="en-US" sz="4000" dirty="0" err="1">
                <a:latin typeface="Calibri" panose="020F0502020204030204" pitchFamily="34" charset="0"/>
              </a:rPr>
              <a:t>tempor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quis</a:t>
            </a:r>
            <a:r>
              <a:rPr lang="en-US" altLang="en-US" sz="4000" dirty="0">
                <a:latin typeface="Calibri" panose="020F0502020204030204" pitchFamily="34" charset="0"/>
              </a:rPr>
              <a:t>, </a:t>
            </a:r>
            <a:r>
              <a:rPr lang="en-US" altLang="en-US" sz="4000" dirty="0" err="1">
                <a:latin typeface="Calibri" panose="020F0502020204030204" pitchFamily="34" charset="0"/>
              </a:rPr>
              <a:t>luctus</a:t>
            </a:r>
            <a:r>
              <a:rPr lang="en-US" altLang="en-US" sz="4000" dirty="0">
                <a:latin typeface="Calibri" panose="020F0502020204030204" pitchFamily="34" charset="0"/>
              </a:rPr>
              <a:t> ac, </a:t>
            </a:r>
            <a:r>
              <a:rPr lang="en-US" altLang="en-US" sz="4000" dirty="0" err="1">
                <a:latin typeface="Calibri" panose="020F0502020204030204" pitchFamily="34" charset="0"/>
              </a:rPr>
              <a:t>ornare</a:t>
            </a:r>
            <a:r>
              <a:rPr lang="en-US" altLang="en-US" sz="4000" dirty="0">
                <a:latin typeface="Calibri" panose="020F0502020204030204" pitchFamily="34" charset="0"/>
              </a:rPr>
              <a:t> in, </a:t>
            </a:r>
            <a:r>
              <a:rPr lang="en-US" altLang="en-US" sz="4000" dirty="0" err="1">
                <a:latin typeface="Calibri" panose="020F0502020204030204" pitchFamily="34" charset="0"/>
              </a:rPr>
              <a:t>nisl</a:t>
            </a:r>
            <a:r>
              <a:rPr lang="en-US" altLang="en-US" sz="4000" dirty="0">
                <a:latin typeface="Calibri" panose="020F0502020204030204" pitchFamily="34" charset="0"/>
              </a:rPr>
              <a:t>. </a:t>
            </a:r>
            <a:r>
              <a:rPr lang="en-US" altLang="en-US" sz="4000" dirty="0" err="1">
                <a:latin typeface="Calibri" panose="020F0502020204030204" pitchFamily="34" charset="0"/>
              </a:rPr>
              <a:t>Aliquam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accumsan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tincidunt</a:t>
            </a:r>
            <a:r>
              <a:rPr lang="en-US" altLang="en-US" sz="4000" dirty="0">
                <a:latin typeface="Calibri" panose="020F0502020204030204" pitchFamily="34" charset="0"/>
              </a:rPr>
              <a:t> </a:t>
            </a:r>
            <a:r>
              <a:rPr lang="en-US" altLang="en-US" sz="4000" dirty="0" err="1">
                <a:latin typeface="Calibri" panose="020F0502020204030204" pitchFamily="34" charset="0"/>
              </a:rPr>
              <a:t>enim</a:t>
            </a:r>
            <a:r>
              <a:rPr lang="en-US" altLang="en-US" sz="4000" dirty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043" name="Text Box 271"/>
          <p:cNvSpPr txBox="1">
            <a:spLocks noChangeArrowheads="1"/>
          </p:cNvSpPr>
          <p:nvPr/>
        </p:nvSpPr>
        <p:spPr bwMode="auto">
          <a:xfrm>
            <a:off x="16367125" y="17678400"/>
            <a:ext cx="14036675" cy="1056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00050" indent="-4000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003425" eaLnBrk="0" hangingPunct="0"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defTabSz="2003425" eaLnBrk="0" fontAlgn="base" hangingPunct="0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4000">
                <a:latin typeface="Calibri" panose="020F0502020204030204" pitchFamily="34" charset="0"/>
              </a:rPr>
              <a:t>Results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Ut imperdiet lectus vel erat faucibus viverra. Pellentesque habitant morbi tristique senectus et netus et malesuada fames ac turpis egestas. 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Etiam leo. Class aptent taciti sociosqu ad litora torquent per conubia nostra, per inceptos himenaeos. 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Donec ipsum. Ut at ipsum. Sed pretium purus tristique pede. Donec ipsum magna, pharetra sed, vehicula nec, accumsan a, magna.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en-US" altLang="en-US" sz="4000">
                <a:latin typeface="Calibri" panose="020F0502020204030204" pitchFamily="34" charset="0"/>
              </a:rPr>
              <a:t>Further Areas of Research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Suspendisse lobortis est eget turpis. Donec congue. Donec sodales ipsum non nunc. 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Nullam consectetuer, dui egestas consequat feugiat, lectus urna rutrum purus, vitae aliquam sem orci sit amet felis. </a:t>
            </a:r>
          </a:p>
          <a:p>
            <a:pPr algn="l" eaLnBrk="1" hangingPunct="1">
              <a:spcAft>
                <a:spcPct val="30000"/>
              </a:spcAft>
              <a:buFont typeface="Wingdings" panose="05000000000000000000" pitchFamily="2" charset="2"/>
              <a:buChar char="Ø"/>
            </a:pPr>
            <a:r>
              <a:rPr lang="en-US" altLang="en-US" sz="4000">
                <a:latin typeface="Calibri" panose="020F0502020204030204" pitchFamily="34" charset="0"/>
              </a:rPr>
              <a:t>Aliquam non lectus vitae quam aliquet scelerisque.</a:t>
            </a:r>
          </a:p>
        </p:txBody>
      </p:sp>
      <p:pic>
        <p:nvPicPr>
          <p:cNvPr id="1044" name="Picture 21" descr="Copy of uv_hst_colour.t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42950"/>
            <a:ext cx="8326438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0872788" y="800100"/>
            <a:ext cx="32504062" cy="29225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CA" sz="8800" b="1" dirty="0">
                <a:effectLst>
                  <a:outerShdw blurRad="50800" dist="50800" dir="5400000" algn="ctr" rotWithShape="0">
                    <a:schemeClr val="accent5">
                      <a:lumMod val="50000"/>
                    </a:schemeClr>
                  </a:outerShdw>
                </a:effectLst>
                <a:latin typeface="Arial" charset="0"/>
                <a:cs typeface="Arial" charset="0"/>
              </a:rPr>
              <a:t>Niche and Local Marketing in Urban Fringe </a:t>
            </a:r>
            <a:r>
              <a:rPr lang="en-CA" sz="8800" b="1" dirty="0" smtClean="0">
                <a:effectLst>
                  <a:outerShdw blurRad="50800" dist="50800" dir="5400000" algn="ctr" rotWithShape="0">
                    <a:schemeClr val="accent5">
                      <a:lumMod val="50000"/>
                    </a:schemeClr>
                  </a:outerShdw>
                </a:effectLst>
                <a:latin typeface="Arial" charset="0"/>
                <a:cs typeface="Arial" charset="0"/>
              </a:rPr>
              <a:t>Agriculture</a:t>
            </a:r>
          </a:p>
          <a:p>
            <a:pPr>
              <a:defRPr/>
            </a:pPr>
            <a:endParaRPr lang="en-CA" sz="4800" dirty="0" smtClean="0"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CA" sz="4800" dirty="0" smtClean="0">
                <a:latin typeface="Arial" charset="0"/>
                <a:cs typeface="Arial" charset="0"/>
              </a:rPr>
              <a:t>Author Names</a:t>
            </a:r>
            <a:endParaRPr lang="en-CA" sz="4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003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Arial" pitchFamily="-110" charset="0"/>
            <a:cs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0034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  <a:ea typeface="Arial" pitchFamily="-110" charset="0"/>
            <a:cs typeface="Arial" pitchFamily="-110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604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Default Design</vt:lpstr>
      <vt:lpstr>Microsoft Excel Worksheet</vt:lpstr>
      <vt:lpstr>PowerPoint Presentation</vt:lpstr>
    </vt:vector>
  </TitlesOfParts>
  <Company>University of Saskatchewan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</dc:creator>
  <cp:lastModifiedBy>G. Cornelis van Kooten</cp:lastModifiedBy>
  <cp:revision>43</cp:revision>
  <dcterms:created xsi:type="dcterms:W3CDTF">2004-11-18T16:28:53Z</dcterms:created>
  <dcterms:modified xsi:type="dcterms:W3CDTF">2019-02-27T23:29:42Z</dcterms:modified>
</cp:coreProperties>
</file>