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43891200" cy="329184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9FD"/>
    <a:srgbClr val="F3F3FB"/>
    <a:srgbClr val="7F1000"/>
    <a:srgbClr val="CFCD63"/>
    <a:srgbClr val="373737"/>
    <a:srgbClr val="BDE798"/>
    <a:srgbClr val="99FF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33" d="100"/>
          <a:sy n="33" d="100"/>
        </p:scale>
        <p:origin x="360" y="-72"/>
      </p:cViewPr>
      <p:guideLst>
        <p:guide orient="horz" pos="20735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Forest%20modelling\DOM%20project\Figure%20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oten\Documents\Students\CraigJohnston\ForestManagement\DOM-Figur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oten\Documents\Students\CraigJohnston\ForestManagement\DOM-Figur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oten\Documents\Students\CraigJohnston\ForestManagement\DOM-Figur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050061924077666"/>
          <c:y val="4.5128205128205125E-2"/>
          <c:w val="0.79415209462453562"/>
          <c:h val="0.6839793862976431"/>
        </c:manualLayout>
      </c:layout>
      <c:lineChart>
        <c:grouping val="standar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PCO2 = 0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Sheet1!$B$2:$L$2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Sheet1!$B$3:$L$3</c:f>
              <c:numCache>
                <c:formatCode>General</c:formatCode>
                <c:ptCount val="11"/>
                <c:pt idx="0">
                  <c:v>75</c:v>
                </c:pt>
                <c:pt idx="1">
                  <c:v>75</c:v>
                </c:pt>
                <c:pt idx="2">
                  <c:v>75</c:v>
                </c:pt>
                <c:pt idx="3">
                  <c:v>75</c:v>
                </c:pt>
                <c:pt idx="4">
                  <c:v>75</c:v>
                </c:pt>
                <c:pt idx="5">
                  <c:v>75</c:v>
                </c:pt>
                <c:pt idx="6">
                  <c:v>75</c:v>
                </c:pt>
                <c:pt idx="7">
                  <c:v>75</c:v>
                </c:pt>
                <c:pt idx="8">
                  <c:v>75</c:v>
                </c:pt>
                <c:pt idx="9">
                  <c:v>75</c:v>
                </c:pt>
                <c:pt idx="10">
                  <c:v>75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PCO2 = 15</c:v>
                </c:pt>
              </c:strCache>
            </c:strRef>
          </c:tx>
          <c:spPr>
            <a:ln w="38100">
              <a:solidFill>
                <a:srgbClr val="0070C0"/>
              </a:solidFill>
              <a:prstDash val="solid"/>
            </a:ln>
          </c:spPr>
          <c:marker>
            <c:symbol val="none"/>
          </c:marker>
          <c:cat>
            <c:numRef>
              <c:f>Sheet1!$B$2:$L$2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Sheet1!$B$4:$L$4</c:f>
              <c:numCache>
                <c:formatCode>General</c:formatCode>
                <c:ptCount val="11"/>
                <c:pt idx="0">
                  <c:v>61</c:v>
                </c:pt>
                <c:pt idx="1">
                  <c:v>63</c:v>
                </c:pt>
                <c:pt idx="2">
                  <c:v>65</c:v>
                </c:pt>
                <c:pt idx="3">
                  <c:v>67</c:v>
                </c:pt>
                <c:pt idx="4">
                  <c:v>70</c:v>
                </c:pt>
                <c:pt idx="5">
                  <c:v>72</c:v>
                </c:pt>
                <c:pt idx="6">
                  <c:v>75</c:v>
                </c:pt>
                <c:pt idx="7">
                  <c:v>79</c:v>
                </c:pt>
                <c:pt idx="8">
                  <c:v>82</c:v>
                </c:pt>
                <c:pt idx="9">
                  <c:v>87</c:v>
                </c:pt>
                <c:pt idx="10">
                  <c:v>92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PCO2 = 30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Sheet1!$B$2:$L$2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cat>
          <c:val>
            <c:numRef>
              <c:f>Sheet1!$B$5:$L$5</c:f>
              <c:numCache>
                <c:formatCode>General</c:formatCode>
                <c:ptCount val="11"/>
                <c:pt idx="0">
                  <c:v>55</c:v>
                </c:pt>
                <c:pt idx="1">
                  <c:v>57</c:v>
                </c:pt>
                <c:pt idx="2">
                  <c:v>60</c:v>
                </c:pt>
                <c:pt idx="3">
                  <c:v>63</c:v>
                </c:pt>
                <c:pt idx="4">
                  <c:v>67</c:v>
                </c:pt>
                <c:pt idx="5">
                  <c:v>71</c:v>
                </c:pt>
                <c:pt idx="6">
                  <c:v>76</c:v>
                </c:pt>
                <c:pt idx="7">
                  <c:v>82</c:v>
                </c:pt>
                <c:pt idx="8">
                  <c:v>89</c:v>
                </c:pt>
                <c:pt idx="9">
                  <c:v>97</c:v>
                </c:pt>
                <c:pt idx="10">
                  <c:v>110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562688"/>
        <c:axId val="112479040"/>
      </c:lineChart>
      <c:catAx>
        <c:axId val="1125626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Initial DOM carbon pool (tC/ha)</a:t>
                </a:r>
              </a:p>
            </c:rich>
          </c:tx>
          <c:layout>
            <c:manualLayout>
              <c:xMode val="edge"/>
              <c:yMode val="edge"/>
              <c:x val="0.32179023076660873"/>
              <c:y val="0.82235976316913861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12479040"/>
        <c:crosses val="autoZero"/>
        <c:auto val="1"/>
        <c:lblAlgn val="ctr"/>
        <c:lblOffset val="100"/>
        <c:noMultiLvlLbl val="0"/>
      </c:catAx>
      <c:valAx>
        <c:axId val="112479040"/>
        <c:scaling>
          <c:orientation val="minMax"/>
          <c:max val="110"/>
          <c:min val="50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Optimal harvest age (years)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25626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053300155662361"/>
          <c:y val="0.90891464148376799"/>
          <c:w val="0.78701399825021856"/>
          <c:h val="8.8005859732649766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3200" baseline="0">
          <a:latin typeface="Calibri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431884370618058"/>
          <c:y val="7.0829471674892314E-2"/>
          <c:w val="0.78545284579153618"/>
          <c:h val="0.71148852804882645"/>
        </c:manualLayout>
      </c:layout>
      <c:lineChart>
        <c:grouping val="standard"/>
        <c:varyColors val="0"/>
        <c:ser>
          <c:idx val="0"/>
          <c:order val="0"/>
          <c:tx>
            <c:strRef>
              <c:f>'Figure 4'!$A$7</c:f>
              <c:strCache>
                <c:ptCount val="1"/>
                <c:pt idx="0">
                  <c:v>Fixed rotation pattern</c:v>
                </c:pt>
              </c:strCache>
            </c:strRef>
          </c:tx>
          <c:spPr>
            <a:ln w="25400">
              <a:prstDash val="solid"/>
            </a:ln>
          </c:spPr>
          <c:marker>
            <c:symbol val="none"/>
          </c:marker>
          <c:val>
            <c:numRef>
              <c:f>'Figure 4'!$C$6:$L$6</c:f>
              <c:numCache>
                <c:formatCode>General</c:formatCode>
                <c:ptCount val="10"/>
                <c:pt idx="0">
                  <c:v>75.3</c:v>
                </c:pt>
                <c:pt idx="1">
                  <c:v>75.3</c:v>
                </c:pt>
                <c:pt idx="2">
                  <c:v>75.3</c:v>
                </c:pt>
                <c:pt idx="3">
                  <c:v>75.3</c:v>
                </c:pt>
                <c:pt idx="4">
                  <c:v>75.3</c:v>
                </c:pt>
                <c:pt idx="5">
                  <c:v>75.3</c:v>
                </c:pt>
                <c:pt idx="6">
                  <c:v>75.3</c:v>
                </c:pt>
                <c:pt idx="7">
                  <c:v>75.3</c:v>
                </c:pt>
                <c:pt idx="8">
                  <c:v>75.3</c:v>
                </c:pt>
                <c:pt idx="9">
                  <c:v>75.3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'Figure 4'!$A$12</c:f>
              <c:strCache>
                <c:ptCount val="1"/>
                <c:pt idx="0">
                  <c:v>Variable rotation pattern</c:v>
                </c:pt>
              </c:strCache>
            </c:strRef>
          </c:tx>
          <c:spPr>
            <a:ln w="31750">
              <a:solidFill>
                <a:srgbClr val="FF0000"/>
              </a:solidFill>
            </a:ln>
          </c:spPr>
          <c:marker>
            <c:symbol val="none"/>
          </c:marker>
          <c:val>
            <c:numRef>
              <c:f>'Figure 4'!$C$11:$L$11</c:f>
              <c:numCache>
                <c:formatCode>General</c:formatCode>
                <c:ptCount val="10"/>
                <c:pt idx="0">
                  <c:v>74.7</c:v>
                </c:pt>
                <c:pt idx="1">
                  <c:v>74.7</c:v>
                </c:pt>
                <c:pt idx="2">
                  <c:v>74.7</c:v>
                </c:pt>
                <c:pt idx="3">
                  <c:v>74.7</c:v>
                </c:pt>
                <c:pt idx="4">
                  <c:v>74.7</c:v>
                </c:pt>
                <c:pt idx="5">
                  <c:v>74.7</c:v>
                </c:pt>
                <c:pt idx="6">
                  <c:v>74.7</c:v>
                </c:pt>
                <c:pt idx="7">
                  <c:v>74.7</c:v>
                </c:pt>
                <c:pt idx="8">
                  <c:v>74.7</c:v>
                </c:pt>
                <c:pt idx="9">
                  <c:v>74.7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757312"/>
        <c:axId val="36607040"/>
      </c:lineChart>
      <c:catAx>
        <c:axId val="127757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Harvests</a:t>
                </a:r>
              </a:p>
            </c:rich>
          </c:tx>
          <c:layout>
            <c:manualLayout>
              <c:xMode val="edge"/>
              <c:yMode val="edge"/>
              <c:x val="0.42770718728652068"/>
              <c:y val="0.90385964912280703"/>
            </c:manualLayout>
          </c:layout>
          <c:overlay val="0"/>
        </c:title>
        <c:majorTickMark val="none"/>
        <c:minorTickMark val="none"/>
        <c:tickLblPos val="nextTo"/>
        <c:crossAx val="36607040"/>
        <c:crosses val="autoZero"/>
        <c:auto val="1"/>
        <c:lblAlgn val="ctr"/>
        <c:lblOffset val="100"/>
        <c:noMultiLvlLbl val="0"/>
      </c:catAx>
      <c:valAx>
        <c:axId val="36607040"/>
        <c:scaling>
          <c:orientation val="minMax"/>
          <c:max val="90"/>
          <c:min val="50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(years)</a:t>
                </a:r>
              </a:p>
            </c:rich>
          </c:tx>
          <c:layout>
            <c:manualLayout>
              <c:xMode val="edge"/>
              <c:yMode val="edge"/>
              <c:x val="0"/>
              <c:y val="0.251629431488528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2775731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bg1"/>
      </a:solidFill>
    </a:ln>
  </c:spPr>
  <c:txPr>
    <a:bodyPr/>
    <a:lstStyle/>
    <a:p>
      <a:pPr>
        <a:defRPr sz="3200" baseline="0">
          <a:latin typeface="Calibri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438821612413436"/>
          <c:y val="5.7555893205990881E-2"/>
          <c:w val="0.78394255383661071"/>
          <c:h val="0.6751210230500303"/>
        </c:manualLayout>
      </c:layout>
      <c:lineChart>
        <c:grouping val="standard"/>
        <c:varyColors val="0"/>
        <c:ser>
          <c:idx val="0"/>
          <c:order val="0"/>
          <c:tx>
            <c:strRef>
              <c:f>'Figure 4'!$A$7</c:f>
              <c:strCache>
                <c:ptCount val="1"/>
                <c:pt idx="0">
                  <c:v>Fixed rotation pattern</c:v>
                </c:pt>
              </c:strCache>
            </c:strRef>
          </c:tx>
          <c:spPr>
            <a:ln w="38100">
              <a:prstDash val="solid"/>
            </a:ln>
          </c:spPr>
          <c:marker>
            <c:symbol val="none"/>
          </c:marker>
          <c:val>
            <c:numRef>
              <c:f>'Figure 4'!$C$7:$L$7</c:f>
              <c:numCache>
                <c:formatCode>General</c:formatCode>
                <c:ptCount val="10"/>
                <c:pt idx="0">
                  <c:v>82</c:v>
                </c:pt>
                <c:pt idx="1">
                  <c:v>82</c:v>
                </c:pt>
                <c:pt idx="2">
                  <c:v>82</c:v>
                </c:pt>
                <c:pt idx="3">
                  <c:v>82</c:v>
                </c:pt>
                <c:pt idx="4">
                  <c:v>82</c:v>
                </c:pt>
                <c:pt idx="5">
                  <c:v>82</c:v>
                </c:pt>
                <c:pt idx="6">
                  <c:v>82</c:v>
                </c:pt>
                <c:pt idx="7">
                  <c:v>82</c:v>
                </c:pt>
                <c:pt idx="8">
                  <c:v>82</c:v>
                </c:pt>
                <c:pt idx="9">
                  <c:v>82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'Figure 4'!$A$12</c:f>
              <c:strCache>
                <c:ptCount val="1"/>
                <c:pt idx="0">
                  <c:v>Variable rotation pattern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val>
            <c:numRef>
              <c:f>'Figure 4'!$C$12:$L$12</c:f>
              <c:numCache>
                <c:formatCode>General</c:formatCode>
                <c:ptCount val="10"/>
                <c:pt idx="0">
                  <c:v>82</c:v>
                </c:pt>
                <c:pt idx="1">
                  <c:v>76</c:v>
                </c:pt>
                <c:pt idx="2">
                  <c:v>73</c:v>
                </c:pt>
                <c:pt idx="3">
                  <c:v>71</c:v>
                </c:pt>
                <c:pt idx="4">
                  <c:v>70</c:v>
                </c:pt>
                <c:pt idx="5">
                  <c:v>70</c:v>
                </c:pt>
                <c:pt idx="6">
                  <c:v>69</c:v>
                </c:pt>
                <c:pt idx="7">
                  <c:v>69</c:v>
                </c:pt>
                <c:pt idx="8">
                  <c:v>69</c:v>
                </c:pt>
                <c:pt idx="9">
                  <c:v>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678144"/>
        <c:axId val="36608192"/>
      </c:lineChart>
      <c:catAx>
        <c:axId val="846781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Harvests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36608192"/>
        <c:crosses val="autoZero"/>
        <c:auto val="1"/>
        <c:lblAlgn val="ctr"/>
        <c:lblOffset val="100"/>
        <c:noMultiLvlLbl val="0"/>
      </c:catAx>
      <c:valAx>
        <c:axId val="36608192"/>
        <c:scaling>
          <c:orientation val="minMax"/>
          <c:max val="90"/>
          <c:min val="50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(years)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4678144"/>
        <c:crosses val="autoZero"/>
        <c:crossBetween val="between"/>
      </c:valAx>
    </c:plotArea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3200" baseline="0">
          <a:latin typeface="Calibri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764461356145614"/>
          <c:y val="7.6185347283511201E-2"/>
          <c:w val="0.76540280246639258"/>
          <c:h val="0.65447237693458127"/>
        </c:manualLayout>
      </c:layout>
      <c:lineChart>
        <c:grouping val="standard"/>
        <c:varyColors val="0"/>
        <c:ser>
          <c:idx val="0"/>
          <c:order val="0"/>
          <c:tx>
            <c:strRef>
              <c:f>'Figure 4'!$A$7</c:f>
              <c:strCache>
                <c:ptCount val="1"/>
                <c:pt idx="0">
                  <c:v>Fixed rotation pattern</c:v>
                </c:pt>
              </c:strCache>
            </c:strRef>
          </c:tx>
          <c:spPr>
            <a:ln w="41275">
              <a:prstDash val="solid"/>
            </a:ln>
          </c:spPr>
          <c:marker>
            <c:symbol val="none"/>
          </c:marker>
          <c:val>
            <c:numRef>
              <c:f>'Figure 4'!$C$8:$L$8</c:f>
              <c:numCache>
                <c:formatCode>General</c:formatCode>
                <c:ptCount val="10"/>
                <c:pt idx="0">
                  <c:v>89</c:v>
                </c:pt>
                <c:pt idx="1">
                  <c:v>89</c:v>
                </c:pt>
                <c:pt idx="2">
                  <c:v>89</c:v>
                </c:pt>
                <c:pt idx="3">
                  <c:v>89</c:v>
                </c:pt>
                <c:pt idx="4">
                  <c:v>89</c:v>
                </c:pt>
                <c:pt idx="5">
                  <c:v>89</c:v>
                </c:pt>
                <c:pt idx="6">
                  <c:v>89</c:v>
                </c:pt>
                <c:pt idx="7">
                  <c:v>89</c:v>
                </c:pt>
                <c:pt idx="8">
                  <c:v>89</c:v>
                </c:pt>
                <c:pt idx="9">
                  <c:v>89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'Figure 4'!$A$12</c:f>
              <c:strCache>
                <c:ptCount val="1"/>
                <c:pt idx="0">
                  <c:v>Variable rotation pattern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val>
            <c:numRef>
              <c:f>'Figure 4'!$C$13:$L$13</c:f>
              <c:numCache>
                <c:formatCode>General</c:formatCode>
                <c:ptCount val="10"/>
                <c:pt idx="0">
                  <c:v>89</c:v>
                </c:pt>
                <c:pt idx="1">
                  <c:v>77</c:v>
                </c:pt>
                <c:pt idx="2">
                  <c:v>72</c:v>
                </c:pt>
                <c:pt idx="3">
                  <c:v>70</c:v>
                </c:pt>
                <c:pt idx="4">
                  <c:v>68</c:v>
                </c:pt>
                <c:pt idx="5">
                  <c:v>67</c:v>
                </c:pt>
                <c:pt idx="6">
                  <c:v>67</c:v>
                </c:pt>
                <c:pt idx="7">
                  <c:v>66</c:v>
                </c:pt>
                <c:pt idx="8">
                  <c:v>66</c:v>
                </c:pt>
                <c:pt idx="9">
                  <c:v>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100608"/>
        <c:axId val="39130752"/>
      </c:lineChart>
      <c:catAx>
        <c:axId val="841006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Harvests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39130752"/>
        <c:crosses val="autoZero"/>
        <c:auto val="1"/>
        <c:lblAlgn val="ctr"/>
        <c:lblOffset val="100"/>
        <c:noMultiLvlLbl val="0"/>
      </c:catAx>
      <c:valAx>
        <c:axId val="39130752"/>
        <c:scaling>
          <c:orientation val="minMax"/>
          <c:max val="90"/>
          <c:min val="50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(years)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4100608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bg1"/>
      </a:solidFill>
    </a:ln>
  </c:spPr>
  <c:txPr>
    <a:bodyPr/>
    <a:lstStyle/>
    <a:p>
      <a:pPr>
        <a:defRPr sz="3200" baseline="0">
          <a:latin typeface="Calibri" pitchFamily="34" charset="0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AAE8EF5-86D5-411A-9D5D-585EC770B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0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C2E1A-CDF7-4FEA-B824-63DE7894B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138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66731-7AA4-407D-A96C-3BD1061420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95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19850" y="1314450"/>
            <a:ext cx="9874250" cy="28089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7100" y="1314450"/>
            <a:ext cx="29470350" cy="28089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265E4-06AF-41B2-BE5B-9740B1A900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5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929FD-3DC4-46F6-BC70-10D6150AAF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77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FA0B5-71C5-429E-9B9D-9EA17D04A4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07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7100" y="7677150"/>
            <a:ext cx="19672300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77150"/>
            <a:ext cx="19672300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3BE91-F411-473C-B06E-034A5E2F2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78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725E4-4188-43AF-90A2-4DB0BBA72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49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0A107-DB73-444A-B5D8-B2FD459DB4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056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57D04-DE11-4E8F-9E81-2ABAC42A3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695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4F9BE-BCC8-4044-BCE9-83A085BFC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04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FED7A-F50F-4D42-AA0E-6DC6A4757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759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7100" y="1314450"/>
            <a:ext cx="39497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00290" tIns="100145" rIns="200290" bIns="10014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7100" y="7677150"/>
            <a:ext cx="39497000" cy="2172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00290" tIns="100145" rIns="200290" bIns="100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7100" y="29975175"/>
            <a:ext cx="10236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290" tIns="100145" rIns="200290" bIns="100145" numCol="1" anchor="t" anchorCtr="0" compatLnSpc="1">
            <a:prstTxWarp prst="textNoShape">
              <a:avLst/>
            </a:prstTxWarp>
          </a:bodyPr>
          <a:lstStyle>
            <a:lvl1pPr algn="l">
              <a:defRPr sz="31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8700" y="29975175"/>
            <a:ext cx="13893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290" tIns="100145" rIns="200290" bIns="100145" numCol="1" anchor="t" anchorCtr="0" compatLnSpc="1">
            <a:prstTxWarp prst="textNoShape">
              <a:avLst/>
            </a:prstTxWarp>
          </a:bodyPr>
          <a:lstStyle>
            <a:lvl1pPr>
              <a:defRPr sz="31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7900" y="29975175"/>
            <a:ext cx="10236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290" tIns="100145" rIns="200290" bIns="100145" numCol="1" anchor="t" anchorCtr="0" compatLnSpc="1">
            <a:prstTxWarp prst="textNoShape">
              <a:avLst/>
            </a:prstTxWarp>
          </a:bodyPr>
          <a:lstStyle>
            <a:lvl1pPr algn="r">
              <a:defRPr sz="3100" smtClean="0"/>
            </a:lvl1pPr>
          </a:lstStyle>
          <a:p>
            <a:pPr>
              <a:defRPr/>
            </a:pPr>
            <a:fld id="{2F133DE3-AF92-457F-AC65-66E90DAB3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2003425" rtl="0" eaLnBrk="0" fontAlgn="base" hangingPunct="0">
        <a:spcBef>
          <a:spcPct val="0"/>
        </a:spcBef>
        <a:spcAft>
          <a:spcPct val="0"/>
        </a:spcAft>
        <a:defRPr sz="9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003425" rtl="0" eaLnBrk="0" fontAlgn="base" hangingPunct="0">
        <a:spcBef>
          <a:spcPct val="0"/>
        </a:spcBef>
        <a:spcAft>
          <a:spcPct val="0"/>
        </a:spcAft>
        <a:defRPr sz="9600">
          <a:solidFill>
            <a:schemeClr val="tx2"/>
          </a:solidFill>
          <a:latin typeface="Arial" pitchFamily="-110" charset="0"/>
          <a:ea typeface="Arial" pitchFamily="-110" charset="0"/>
          <a:cs typeface="Arial" pitchFamily="-110" charset="0"/>
        </a:defRPr>
      </a:lvl2pPr>
      <a:lvl3pPr algn="ctr" defTabSz="2003425" rtl="0" eaLnBrk="0" fontAlgn="base" hangingPunct="0">
        <a:spcBef>
          <a:spcPct val="0"/>
        </a:spcBef>
        <a:spcAft>
          <a:spcPct val="0"/>
        </a:spcAft>
        <a:defRPr sz="9600">
          <a:solidFill>
            <a:schemeClr val="tx2"/>
          </a:solidFill>
          <a:latin typeface="Arial" pitchFamily="-110" charset="0"/>
          <a:ea typeface="Arial" pitchFamily="-110" charset="0"/>
          <a:cs typeface="Arial" pitchFamily="-110" charset="0"/>
        </a:defRPr>
      </a:lvl3pPr>
      <a:lvl4pPr algn="ctr" defTabSz="2003425" rtl="0" eaLnBrk="0" fontAlgn="base" hangingPunct="0">
        <a:spcBef>
          <a:spcPct val="0"/>
        </a:spcBef>
        <a:spcAft>
          <a:spcPct val="0"/>
        </a:spcAft>
        <a:defRPr sz="9600">
          <a:solidFill>
            <a:schemeClr val="tx2"/>
          </a:solidFill>
          <a:latin typeface="Arial" pitchFamily="-110" charset="0"/>
          <a:ea typeface="Arial" pitchFamily="-110" charset="0"/>
          <a:cs typeface="Arial" pitchFamily="-110" charset="0"/>
        </a:defRPr>
      </a:lvl4pPr>
      <a:lvl5pPr algn="ctr" defTabSz="2003425" rtl="0" eaLnBrk="0" fontAlgn="base" hangingPunct="0">
        <a:spcBef>
          <a:spcPct val="0"/>
        </a:spcBef>
        <a:spcAft>
          <a:spcPct val="0"/>
        </a:spcAft>
        <a:defRPr sz="9600">
          <a:solidFill>
            <a:schemeClr val="tx2"/>
          </a:solidFill>
          <a:latin typeface="Arial" pitchFamily="-110" charset="0"/>
          <a:ea typeface="Arial" pitchFamily="-110" charset="0"/>
          <a:cs typeface="Arial" pitchFamily="-110" charset="0"/>
        </a:defRPr>
      </a:lvl5pPr>
      <a:lvl6pPr marL="457200" algn="ctr" defTabSz="2003425" rtl="0" fontAlgn="base">
        <a:spcBef>
          <a:spcPct val="0"/>
        </a:spcBef>
        <a:spcAft>
          <a:spcPct val="0"/>
        </a:spcAft>
        <a:defRPr sz="9600">
          <a:solidFill>
            <a:schemeClr val="tx2"/>
          </a:solidFill>
          <a:latin typeface="Arial" pitchFamily="-110" charset="0"/>
          <a:ea typeface="Arial" pitchFamily="-110" charset="0"/>
          <a:cs typeface="Arial" pitchFamily="-110" charset="0"/>
        </a:defRPr>
      </a:lvl6pPr>
      <a:lvl7pPr marL="914400" algn="ctr" defTabSz="2003425" rtl="0" fontAlgn="base">
        <a:spcBef>
          <a:spcPct val="0"/>
        </a:spcBef>
        <a:spcAft>
          <a:spcPct val="0"/>
        </a:spcAft>
        <a:defRPr sz="9600">
          <a:solidFill>
            <a:schemeClr val="tx2"/>
          </a:solidFill>
          <a:latin typeface="Arial" pitchFamily="-110" charset="0"/>
          <a:ea typeface="Arial" pitchFamily="-110" charset="0"/>
          <a:cs typeface="Arial" pitchFamily="-110" charset="0"/>
        </a:defRPr>
      </a:lvl7pPr>
      <a:lvl8pPr marL="1371600" algn="ctr" defTabSz="2003425" rtl="0" fontAlgn="base">
        <a:spcBef>
          <a:spcPct val="0"/>
        </a:spcBef>
        <a:spcAft>
          <a:spcPct val="0"/>
        </a:spcAft>
        <a:defRPr sz="9600">
          <a:solidFill>
            <a:schemeClr val="tx2"/>
          </a:solidFill>
          <a:latin typeface="Arial" pitchFamily="-110" charset="0"/>
          <a:ea typeface="Arial" pitchFamily="-110" charset="0"/>
          <a:cs typeface="Arial" pitchFamily="-110" charset="0"/>
        </a:defRPr>
      </a:lvl8pPr>
      <a:lvl9pPr marL="1828800" algn="ctr" defTabSz="2003425" rtl="0" fontAlgn="base">
        <a:spcBef>
          <a:spcPct val="0"/>
        </a:spcBef>
        <a:spcAft>
          <a:spcPct val="0"/>
        </a:spcAft>
        <a:defRPr sz="9600">
          <a:solidFill>
            <a:schemeClr val="tx2"/>
          </a:solidFill>
          <a:latin typeface="Arial" pitchFamily="-110" charset="0"/>
          <a:ea typeface="Arial" pitchFamily="-110" charset="0"/>
          <a:cs typeface="Arial" pitchFamily="-110" charset="0"/>
        </a:defRPr>
      </a:lvl9pPr>
    </p:titleStyle>
    <p:bodyStyle>
      <a:lvl1pPr marL="750888" indent="-750888" algn="l" defTabSz="2003425" rtl="0" eaLnBrk="0" fontAlgn="base" hangingPunct="0">
        <a:spcBef>
          <a:spcPct val="20000"/>
        </a:spcBef>
        <a:spcAft>
          <a:spcPct val="0"/>
        </a:spcAft>
        <a:buChar char="•"/>
        <a:defRPr sz="7000">
          <a:solidFill>
            <a:schemeClr val="tx1"/>
          </a:solidFill>
          <a:latin typeface="+mn-lt"/>
          <a:ea typeface="+mn-ea"/>
          <a:cs typeface="+mn-cs"/>
        </a:defRPr>
      </a:lvl1pPr>
      <a:lvl2pPr marL="1627188" indent="-625475" algn="l" defTabSz="2003425" rtl="0" eaLnBrk="0" fontAlgn="base" hangingPunct="0">
        <a:spcBef>
          <a:spcPct val="20000"/>
        </a:spcBef>
        <a:spcAft>
          <a:spcPct val="0"/>
        </a:spcAft>
        <a:buChar char="–"/>
        <a:defRPr sz="6100">
          <a:solidFill>
            <a:schemeClr val="tx1"/>
          </a:solidFill>
          <a:latin typeface="+mn-lt"/>
          <a:ea typeface="+mn-ea"/>
          <a:cs typeface="+mn-cs"/>
        </a:defRPr>
      </a:lvl2pPr>
      <a:lvl3pPr marL="2503488" indent="-500063" algn="l" defTabSz="2003425" rtl="0" eaLnBrk="0" fontAlgn="base" hangingPunct="0">
        <a:spcBef>
          <a:spcPct val="20000"/>
        </a:spcBef>
        <a:spcAft>
          <a:spcPct val="0"/>
        </a:spcAft>
        <a:buChar char="•"/>
        <a:defRPr sz="5300">
          <a:solidFill>
            <a:schemeClr val="tx1"/>
          </a:solidFill>
          <a:latin typeface="+mn-lt"/>
          <a:ea typeface="+mn-ea"/>
          <a:cs typeface="+mn-cs"/>
        </a:defRPr>
      </a:lvl3pPr>
      <a:lvl4pPr marL="3505200" indent="-500063" algn="l" defTabSz="2003425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  <a:ea typeface="+mn-ea"/>
          <a:cs typeface="+mn-cs"/>
        </a:defRPr>
      </a:lvl4pPr>
      <a:lvl5pPr marL="4506913" indent="-501650" algn="l" defTabSz="2003425" rtl="0" eaLnBrk="0" fontAlgn="base" hangingPunct="0">
        <a:spcBef>
          <a:spcPct val="20000"/>
        </a:spcBef>
        <a:spcAft>
          <a:spcPct val="0"/>
        </a:spcAft>
        <a:buChar char="»"/>
        <a:defRPr sz="4400">
          <a:solidFill>
            <a:schemeClr val="tx1"/>
          </a:solidFill>
          <a:latin typeface="+mn-lt"/>
          <a:ea typeface="+mn-ea"/>
          <a:cs typeface="+mn-cs"/>
        </a:defRPr>
      </a:lvl5pPr>
      <a:lvl6pPr marL="4964113" indent="-501650" algn="l" defTabSz="2003425" rtl="0" fontAlgn="base">
        <a:spcBef>
          <a:spcPct val="20000"/>
        </a:spcBef>
        <a:spcAft>
          <a:spcPct val="0"/>
        </a:spcAft>
        <a:buChar char="»"/>
        <a:defRPr sz="4400">
          <a:solidFill>
            <a:schemeClr val="tx1"/>
          </a:solidFill>
          <a:latin typeface="+mn-lt"/>
          <a:ea typeface="+mn-ea"/>
          <a:cs typeface="+mn-cs"/>
        </a:defRPr>
      </a:lvl6pPr>
      <a:lvl7pPr marL="5421313" indent="-501650" algn="l" defTabSz="2003425" rtl="0" fontAlgn="base">
        <a:spcBef>
          <a:spcPct val="20000"/>
        </a:spcBef>
        <a:spcAft>
          <a:spcPct val="0"/>
        </a:spcAft>
        <a:buChar char="»"/>
        <a:defRPr sz="4400">
          <a:solidFill>
            <a:schemeClr val="tx1"/>
          </a:solidFill>
          <a:latin typeface="+mn-lt"/>
          <a:ea typeface="+mn-ea"/>
          <a:cs typeface="+mn-cs"/>
        </a:defRPr>
      </a:lvl7pPr>
      <a:lvl8pPr marL="5878513" indent="-501650" algn="l" defTabSz="2003425" rtl="0" fontAlgn="base">
        <a:spcBef>
          <a:spcPct val="20000"/>
        </a:spcBef>
        <a:spcAft>
          <a:spcPct val="0"/>
        </a:spcAft>
        <a:buChar char="»"/>
        <a:defRPr sz="4400">
          <a:solidFill>
            <a:schemeClr val="tx1"/>
          </a:solidFill>
          <a:latin typeface="+mn-lt"/>
          <a:ea typeface="+mn-ea"/>
          <a:cs typeface="+mn-cs"/>
        </a:defRPr>
      </a:lvl8pPr>
      <a:lvl9pPr marL="6335713" indent="-501650" algn="l" defTabSz="2003425" rtl="0" fontAlgn="base">
        <a:spcBef>
          <a:spcPct val="20000"/>
        </a:spcBef>
        <a:spcAft>
          <a:spcPct val="0"/>
        </a:spcAft>
        <a:buChar char="»"/>
        <a:defRPr sz="4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43891200" cy="4886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2003425">
              <a:defRPr/>
            </a:pPr>
            <a:endParaRPr lang="en-CA" sz="5400" b="1">
              <a:solidFill>
                <a:srgbClr val="373737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92" name="Text Box 44"/>
          <p:cNvSpPr txBox="1">
            <a:spLocks noChangeArrowheads="1"/>
          </p:cNvSpPr>
          <p:nvPr/>
        </p:nvSpPr>
        <p:spPr bwMode="auto">
          <a:xfrm>
            <a:off x="1219200" y="5197475"/>
            <a:ext cx="14249400" cy="11890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2003425">
              <a:spcBef>
                <a:spcPct val="50000"/>
              </a:spcBef>
              <a:defRPr/>
            </a:pPr>
            <a:r>
              <a:rPr lang="en-US" sz="7200" b="1" dirty="0">
                <a:solidFill>
                  <a:schemeClr val="accent6">
                    <a:lumMod val="75000"/>
                  </a:schemeClr>
                </a:solidFill>
              </a:rPr>
              <a:t>INTRODUCTION</a:t>
            </a:r>
          </a:p>
        </p:txBody>
      </p:sp>
      <p:sp>
        <p:nvSpPr>
          <p:cNvPr id="1030" name="Rectangle 48"/>
          <p:cNvSpPr>
            <a:spLocks noChangeArrowheads="1"/>
          </p:cNvSpPr>
          <p:nvPr/>
        </p:nvSpPr>
        <p:spPr bwMode="auto">
          <a:xfrm>
            <a:off x="415208" y="6688747"/>
            <a:ext cx="15867780" cy="8094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400050" indent="-400050" algn="l" defTabSz="2003425">
              <a:spcAft>
                <a:spcPct val="50000"/>
              </a:spcAft>
              <a:buFont typeface="Wingdings" pitchFamily="2" charset="2"/>
              <a:buChar char="Ø"/>
            </a:pPr>
            <a:r>
              <a:rPr lang="en-CA" sz="4000" dirty="0" smtClean="0">
                <a:latin typeface="Calibri" pitchFamily="34" charset="0"/>
                <a:cs typeface="Calibri" pitchFamily="34" charset="0"/>
              </a:rPr>
              <a:t>July 8, 2009: G8 </a:t>
            </a:r>
            <a:r>
              <a:rPr lang="en-GB" sz="4000" dirty="0" smtClean="0">
                <a:latin typeface="Calibri" pitchFamily="34" charset="0"/>
                <a:cs typeface="Calibri" pitchFamily="34" charset="0"/>
              </a:rPr>
              <a:t>leaders set target to reduce global GHG emissions by </a:t>
            </a:r>
            <a:r>
              <a:rPr lang="en-GB" sz="4000" dirty="0">
                <a:latin typeface="Calibri" pitchFamily="34" charset="0"/>
                <a:cs typeface="Calibri" pitchFamily="34" charset="0"/>
              </a:rPr>
              <a:t>50% from 1990 levels by </a:t>
            </a:r>
            <a:r>
              <a:rPr lang="en-GB" sz="4000" dirty="0" smtClean="0">
                <a:latin typeface="Calibri" pitchFamily="34" charset="0"/>
                <a:cs typeface="Calibri" pitchFamily="34" charset="0"/>
              </a:rPr>
              <a:t>2050; </a:t>
            </a:r>
            <a:r>
              <a:rPr lang="en-GB" sz="4000" dirty="0">
                <a:latin typeface="Calibri" pitchFamily="34" charset="0"/>
                <a:cs typeface="Calibri" pitchFamily="34" charset="0"/>
              </a:rPr>
              <a:t>rich countries to reduce </a:t>
            </a:r>
            <a:r>
              <a:rPr lang="en-GB" sz="4000" dirty="0" smtClean="0">
                <a:latin typeface="Calibri" pitchFamily="34" charset="0"/>
                <a:cs typeface="Calibri" pitchFamily="34" charset="0"/>
              </a:rPr>
              <a:t>aggregate </a:t>
            </a:r>
            <a:r>
              <a:rPr lang="en-GB" sz="4000" dirty="0">
                <a:latin typeface="Calibri" pitchFamily="34" charset="0"/>
                <a:cs typeface="Calibri" pitchFamily="34" charset="0"/>
              </a:rPr>
              <a:t>emissions by 80</a:t>
            </a:r>
            <a:r>
              <a:rPr lang="en-GB" sz="4000" dirty="0" smtClean="0">
                <a:latin typeface="Calibri" pitchFamily="34" charset="0"/>
                <a:cs typeface="Calibri" pitchFamily="34" charset="0"/>
              </a:rPr>
              <a:t>%. EU </a:t>
            </a:r>
            <a:r>
              <a:rPr lang="en-GB" sz="4000" dirty="0">
                <a:latin typeface="Calibri" pitchFamily="34" charset="0"/>
                <a:cs typeface="Calibri" pitchFamily="34" charset="0"/>
              </a:rPr>
              <a:t>target </a:t>
            </a:r>
            <a:r>
              <a:rPr lang="en-GB" sz="4000" dirty="0" smtClean="0">
                <a:latin typeface="Calibri" pitchFamily="34" charset="0"/>
                <a:cs typeface="Calibri" pitchFamily="34" charset="0"/>
              </a:rPr>
              <a:t>– reduce emissions 20</a:t>
            </a:r>
            <a:r>
              <a:rPr lang="en-GB" sz="4000" dirty="0">
                <a:latin typeface="Calibri" pitchFamily="34" charset="0"/>
                <a:cs typeface="Calibri" pitchFamily="34" charset="0"/>
              </a:rPr>
              <a:t>% </a:t>
            </a:r>
            <a:r>
              <a:rPr lang="en-GB" sz="4000" dirty="0" smtClean="0">
                <a:latin typeface="Calibri" pitchFamily="34" charset="0"/>
                <a:cs typeface="Calibri" pitchFamily="34" charset="0"/>
              </a:rPr>
              <a:t>by 2020; UK </a:t>
            </a:r>
            <a:r>
              <a:rPr lang="en-GB" sz="4000" dirty="0">
                <a:latin typeface="Calibri" pitchFamily="34" charset="0"/>
                <a:cs typeface="Calibri" pitchFamily="34" charset="0"/>
              </a:rPr>
              <a:t>Climate Change Act (2008</a:t>
            </a:r>
            <a:r>
              <a:rPr lang="en-GB" sz="4000" dirty="0" smtClean="0">
                <a:latin typeface="Calibri" pitchFamily="34" charset="0"/>
                <a:cs typeface="Calibri" pitchFamily="34" charset="0"/>
              </a:rPr>
              <a:t>)</a:t>
            </a:r>
            <a:r>
              <a:rPr lang="en-GB" sz="4000" dirty="0">
                <a:latin typeface="Calibri" pitchFamily="34" charset="0"/>
                <a:cs typeface="Calibri" pitchFamily="34" charset="0"/>
              </a:rPr>
              <a:t> – </a:t>
            </a:r>
            <a:r>
              <a:rPr lang="en-GB" sz="4000" dirty="0" smtClean="0">
                <a:latin typeface="Calibri" pitchFamily="34" charset="0"/>
                <a:cs typeface="Calibri" pitchFamily="34" charset="0"/>
              </a:rPr>
              <a:t>cut them by </a:t>
            </a:r>
            <a:r>
              <a:rPr lang="en-GB" sz="4000" dirty="0">
                <a:latin typeface="Calibri" pitchFamily="34" charset="0"/>
                <a:cs typeface="Calibri" pitchFamily="34" charset="0"/>
              </a:rPr>
              <a:t>34% </a:t>
            </a:r>
            <a:r>
              <a:rPr lang="en-GB" sz="4000" dirty="0" smtClean="0">
                <a:latin typeface="Calibri" pitchFamily="34" charset="0"/>
                <a:cs typeface="Calibri" pitchFamily="34" charset="0"/>
              </a:rPr>
              <a:t>by 2022, 80</a:t>
            </a:r>
            <a:r>
              <a:rPr lang="en-GB" sz="4000" dirty="0">
                <a:latin typeface="Calibri" pitchFamily="34" charset="0"/>
                <a:cs typeface="Calibri" pitchFamily="34" charset="0"/>
              </a:rPr>
              <a:t>% by </a:t>
            </a:r>
            <a:r>
              <a:rPr lang="en-GB" sz="4000" dirty="0" smtClean="0">
                <a:latin typeface="Calibri" pitchFamily="34" charset="0"/>
                <a:cs typeface="Calibri" pitchFamily="34" charset="0"/>
              </a:rPr>
              <a:t>2050.</a:t>
            </a:r>
            <a:r>
              <a:rPr lang="en-GB" sz="4000" dirty="0" smtClean="0"/>
              <a:t> </a:t>
            </a:r>
            <a:endParaRPr lang="en-CA" sz="4000" dirty="0" smtClean="0">
              <a:latin typeface="Calibri" pitchFamily="34" charset="0"/>
            </a:endParaRPr>
          </a:p>
          <a:p>
            <a:pPr marL="400050" indent="-400050" algn="l" defTabSz="2003425">
              <a:spcAft>
                <a:spcPct val="50000"/>
              </a:spcAft>
              <a:buFont typeface="Wingdings" pitchFamily="2" charset="2"/>
              <a:buChar char="Ø"/>
            </a:pPr>
            <a:r>
              <a:rPr lang="en-CA" sz="4000" dirty="0" smtClean="0">
                <a:latin typeface="Calibri" pitchFamily="34" charset="0"/>
              </a:rPr>
              <a:t>Carbon offsets have become important, especially forest ecosystem </a:t>
            </a:r>
            <a:r>
              <a:rPr lang="en-CA" sz="4000" dirty="0" smtClean="0">
                <a:latin typeface="Calibri" pitchFamily="34" charset="0"/>
                <a:cs typeface="Calibri" pitchFamily="34" charset="0"/>
              </a:rPr>
              <a:t>offsets. BUT questions linger regarding forest activities, esp. those to </a:t>
            </a:r>
            <a:r>
              <a:rPr lang="en-GB" sz="4000" dirty="0">
                <a:latin typeface="Calibri" pitchFamily="34" charset="0"/>
                <a:cs typeface="Calibri" pitchFamily="34" charset="0"/>
              </a:rPr>
              <a:t>Reduce Emissions from Deforestation and forest Degradation (REDD</a:t>
            </a:r>
            <a:r>
              <a:rPr lang="en-GB" sz="4000" dirty="0" smtClean="0">
                <a:latin typeface="Calibri" pitchFamily="34" charset="0"/>
                <a:cs typeface="Calibri" pitchFamily="34" charset="0"/>
              </a:rPr>
              <a:t>) and the expansion of REDD to include activities aimed at sustainable forest management and biological conservation (REDD+), thus combining UNFCCC with the UN Convention on Biological Conservation [1].</a:t>
            </a:r>
            <a:endParaRPr lang="en-CA" sz="4000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l" defTabSz="2003425">
              <a:spcAft>
                <a:spcPct val="50000"/>
              </a:spcAft>
              <a:buFont typeface="Wingdings" pitchFamily="2" charset="2"/>
              <a:buChar char="Ø"/>
            </a:pPr>
            <a:r>
              <a:rPr lang="en-CA" sz="4000" dirty="0" smtClean="0">
                <a:latin typeface="Calibri" pitchFamily="34" charset="0"/>
              </a:rPr>
              <a:t>When a dead organic matter (soil) carbon pool plays a large role in a forest ecosystem, optimal forest rotation age criteria may change [2]</a:t>
            </a:r>
            <a:r>
              <a:rPr lang="en-US" sz="4000" dirty="0" smtClean="0">
                <a:latin typeface="Calibri" pitchFamily="34" charset="0"/>
              </a:rPr>
              <a:t>.</a:t>
            </a:r>
            <a:endParaRPr lang="en-CA" sz="4000" dirty="0">
              <a:latin typeface="Calibri" pitchFamily="34" charset="0"/>
            </a:endParaRPr>
          </a:p>
        </p:txBody>
      </p:sp>
      <p:sp>
        <p:nvSpPr>
          <p:cNvPr id="2099" name="Text Box 51"/>
          <p:cNvSpPr txBox="1">
            <a:spLocks noChangeArrowheads="1"/>
          </p:cNvSpPr>
          <p:nvPr/>
        </p:nvSpPr>
        <p:spPr bwMode="auto">
          <a:xfrm>
            <a:off x="991272" y="19987592"/>
            <a:ext cx="14401800" cy="11890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2003425">
              <a:spcBef>
                <a:spcPct val="50000"/>
              </a:spcBef>
              <a:defRPr/>
            </a:pPr>
            <a:r>
              <a:rPr lang="en-US" sz="7200" b="1" dirty="0" smtClean="0">
                <a:solidFill>
                  <a:schemeClr val="accent6">
                    <a:lumMod val="75000"/>
                  </a:schemeClr>
                </a:solidFill>
              </a:rPr>
              <a:t>THEORY</a:t>
            </a:r>
            <a:endParaRPr lang="en-US" sz="7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19" name="Text Box 71"/>
          <p:cNvSpPr txBox="1">
            <a:spLocks noChangeArrowheads="1"/>
          </p:cNvSpPr>
          <p:nvPr/>
        </p:nvSpPr>
        <p:spPr bwMode="auto">
          <a:xfrm>
            <a:off x="16459200" y="5197475"/>
            <a:ext cx="2590800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2003425">
              <a:spcBef>
                <a:spcPct val="50000"/>
              </a:spcBef>
              <a:defRPr/>
            </a:pPr>
            <a:r>
              <a:rPr lang="en-US" sz="7200" b="1" dirty="0" smtClean="0">
                <a:solidFill>
                  <a:schemeClr val="accent6">
                    <a:lumMod val="75000"/>
                  </a:schemeClr>
                </a:solidFill>
              </a:rPr>
              <a:t>METHODS: DETERMINING HARVEST AGES</a:t>
            </a:r>
            <a:endParaRPr lang="en-US" sz="7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63" name="Text Box 115"/>
          <p:cNvSpPr txBox="1">
            <a:spLocks noChangeArrowheads="1"/>
          </p:cNvSpPr>
          <p:nvPr/>
        </p:nvSpPr>
        <p:spPr bwMode="auto">
          <a:xfrm>
            <a:off x="16459200" y="14370968"/>
            <a:ext cx="25679400" cy="11890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2003425">
              <a:spcBef>
                <a:spcPct val="50000"/>
              </a:spcBef>
              <a:defRPr/>
            </a:pPr>
            <a:r>
              <a:rPr lang="en-US" sz="7200" b="1" dirty="0">
                <a:solidFill>
                  <a:schemeClr val="accent6">
                    <a:lumMod val="75000"/>
                  </a:schemeClr>
                </a:solidFill>
              </a:rPr>
              <a:t>RESEARCH FINDINGS</a:t>
            </a:r>
          </a:p>
        </p:txBody>
      </p:sp>
      <p:sp>
        <p:nvSpPr>
          <p:cNvPr id="1034" name="Rectangle 138"/>
          <p:cNvSpPr>
            <a:spLocks noChangeArrowheads="1"/>
          </p:cNvSpPr>
          <p:nvPr/>
        </p:nvSpPr>
        <p:spPr bwMode="auto">
          <a:xfrm>
            <a:off x="762000" y="30251400"/>
            <a:ext cx="419100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Text Box 139"/>
          <p:cNvSpPr txBox="1">
            <a:spLocks noChangeArrowheads="1"/>
          </p:cNvSpPr>
          <p:nvPr/>
        </p:nvSpPr>
        <p:spPr bwMode="auto">
          <a:xfrm>
            <a:off x="838200" y="30403800"/>
            <a:ext cx="414528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2003425" eaLnBrk="0" hangingPunct="0"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2003425" eaLnBrk="0" hangingPunct="0"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2003425" eaLnBrk="0" hangingPunct="0"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2003425" eaLnBrk="0" hangingPunct="0"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2003425" eaLnBrk="0" hangingPunct="0"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/>
            <a:r>
              <a:rPr lang="en-US" sz="2800" b="1" dirty="0">
                <a:latin typeface="Calibri" pitchFamily="34" charset="0"/>
              </a:rPr>
              <a:t>REFERENCES</a:t>
            </a:r>
            <a:r>
              <a:rPr lang="en-US" sz="2800" b="1" dirty="0" smtClean="0">
                <a:latin typeface="Calibri" pitchFamily="34" charset="0"/>
              </a:rPr>
              <a:t>: [1] </a:t>
            </a:r>
            <a:r>
              <a:rPr lang="en-US" sz="2800" dirty="0"/>
              <a:t>van Kooten, GC &amp; FP de Vries, 2012. Carbon offsets. Chap 165 in </a:t>
            </a:r>
            <a:r>
              <a:rPr lang="en-US" sz="2800" i="1" dirty="0"/>
              <a:t>Encyclopedia of Energy, Natural Resource and Environmental Economics</a:t>
            </a:r>
            <a:r>
              <a:rPr lang="en-US" sz="2800" dirty="0"/>
              <a:t> edited by </a:t>
            </a:r>
            <a:r>
              <a:rPr lang="en-US" sz="2800" dirty="0" smtClean="0"/>
              <a:t>J </a:t>
            </a:r>
            <a:r>
              <a:rPr lang="en-US" sz="2800" dirty="0" err="1"/>
              <a:t>Shogren</a:t>
            </a:r>
            <a:r>
              <a:rPr lang="en-US" sz="2800" dirty="0"/>
              <a:t>. Oxford, UK: Elsevier. </a:t>
            </a:r>
            <a:r>
              <a:rPr lang="en-US" sz="2800" b="1" dirty="0" smtClean="0">
                <a:latin typeface="Calibri" pitchFamily="34" charset="0"/>
              </a:rPr>
              <a:t>[2]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Asante,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P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,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G Armstrong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&amp; W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Adamowicz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2011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. Carbon sequestration and the optimal harvest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decision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: A dynamic programming approach considering biomass and dead organic matter. </a:t>
            </a:r>
            <a:r>
              <a:rPr lang="en-US" sz="2800" i="1" dirty="0" smtClean="0">
                <a:latin typeface="Calibri" pitchFamily="34" charset="0"/>
                <a:cs typeface="Calibri" pitchFamily="34" charset="0"/>
              </a:rPr>
              <a:t>J </a:t>
            </a:r>
            <a:r>
              <a:rPr lang="en-US" sz="2800" i="1" dirty="0">
                <a:latin typeface="Calibri" pitchFamily="34" charset="0"/>
                <a:cs typeface="Calibri" pitchFamily="34" charset="0"/>
              </a:rPr>
              <a:t>of Forest </a:t>
            </a:r>
            <a:r>
              <a:rPr lang="en-US" sz="2800" i="1" dirty="0" smtClean="0">
                <a:latin typeface="Calibri" pitchFamily="34" charset="0"/>
                <a:cs typeface="Calibri" pitchFamily="34" charset="0"/>
              </a:rPr>
              <a:t>Economics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17(1): 3-17.</a:t>
            </a: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 [</a:t>
            </a:r>
            <a:r>
              <a:rPr lang="en-US" sz="2800" b="1" dirty="0">
                <a:latin typeface="Calibri" pitchFamily="34" charset="0"/>
                <a:cs typeface="Calibri" pitchFamily="34" charset="0"/>
              </a:rPr>
              <a:t>3</a:t>
            </a: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] </a:t>
            </a:r>
            <a:r>
              <a:rPr lang="en-GB" sz="2800" dirty="0"/>
              <a:t>Murray, </a:t>
            </a:r>
            <a:r>
              <a:rPr lang="en-GB" sz="2800" dirty="0" smtClean="0"/>
              <a:t>BC &amp; WA </a:t>
            </a:r>
            <a:r>
              <a:rPr lang="en-GB" sz="2800" dirty="0"/>
              <a:t>Jenkins, 2010. </a:t>
            </a:r>
            <a:r>
              <a:rPr lang="en-GB" sz="2800" i="1" dirty="0"/>
              <a:t>Designing </a:t>
            </a:r>
            <a:r>
              <a:rPr lang="en-GB" sz="2800" i="1" dirty="0" smtClean="0"/>
              <a:t>cap </a:t>
            </a:r>
            <a:r>
              <a:rPr lang="en-GB" sz="2800" i="1" dirty="0"/>
              <a:t>and </a:t>
            </a:r>
            <a:r>
              <a:rPr lang="en-GB" sz="2800" i="1" dirty="0" smtClean="0"/>
              <a:t>trade </a:t>
            </a:r>
            <a:r>
              <a:rPr lang="en-GB" sz="2800" i="1" dirty="0"/>
              <a:t>to </a:t>
            </a:r>
            <a:r>
              <a:rPr lang="en-GB" sz="2800" i="1" dirty="0" smtClean="0"/>
              <a:t>account </a:t>
            </a:r>
            <a:r>
              <a:rPr lang="en-GB" sz="2800" i="1" dirty="0"/>
              <a:t>for </a:t>
            </a:r>
            <a:r>
              <a:rPr lang="en-GB" sz="2800" i="1" dirty="0" smtClean="0"/>
              <a:t>“imperfect</a:t>
            </a:r>
            <a:r>
              <a:rPr lang="en-GB" sz="2800" i="1" dirty="0"/>
              <a:t>” </a:t>
            </a:r>
            <a:r>
              <a:rPr lang="en-GB" sz="2800" i="1" dirty="0" smtClean="0"/>
              <a:t>offsets</a:t>
            </a:r>
            <a:r>
              <a:rPr lang="en-GB" sz="2800" dirty="0"/>
              <a:t>. </a:t>
            </a:r>
            <a:r>
              <a:rPr lang="en-GB" sz="2800" dirty="0" smtClean="0"/>
              <a:t>WP </a:t>
            </a:r>
            <a:r>
              <a:rPr lang="en-GB" sz="2800" dirty="0"/>
              <a:t>EE10-03. </a:t>
            </a:r>
            <a:r>
              <a:rPr lang="en-GB" sz="2800" dirty="0" smtClean="0"/>
              <a:t>Nicholas </a:t>
            </a:r>
            <a:r>
              <a:rPr lang="en-GB" sz="2800" dirty="0"/>
              <a:t>Institute for Environmental Policy Solutions, Duke University, </a:t>
            </a:r>
            <a:r>
              <a:rPr lang="en-GB" sz="2800" dirty="0" smtClean="0"/>
              <a:t>Durham. </a:t>
            </a:r>
            <a:r>
              <a:rPr lang="en-GB" sz="2800" b="1" dirty="0" smtClean="0"/>
              <a:t>[4]</a:t>
            </a:r>
            <a:r>
              <a:rPr lang="en-GB" sz="2800" dirty="0" smtClean="0"/>
              <a:t>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van Kooten, GC, CS Binkley &amp; G Delcourt, 1995. Effect of carbon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t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axes and subsidies on optimal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f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orest rotation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ge and supply of carbon services, </a:t>
            </a:r>
            <a:r>
              <a:rPr lang="en-US" sz="2800" i="1" dirty="0" smtClean="0">
                <a:latin typeface="Calibri" pitchFamily="34" charset="0"/>
                <a:cs typeface="Calibri" pitchFamily="34" charset="0"/>
              </a:rPr>
              <a:t>American J of Agricultural Economics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77: 365-374.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800" b="1" dirty="0" smtClean="0">
                <a:latin typeface="Calibri" pitchFamily="34" charset="0"/>
              </a:rPr>
              <a:t>ACKNOWLEDGEMENTS</a:t>
            </a:r>
            <a:r>
              <a:rPr lang="en-US" sz="2800" b="1" dirty="0">
                <a:latin typeface="Calibri" pitchFamily="34" charset="0"/>
              </a:rPr>
              <a:t>:</a:t>
            </a:r>
            <a:r>
              <a:rPr lang="en-US" sz="2800" dirty="0">
                <a:latin typeface="Calibri" pitchFamily="34" charset="0"/>
              </a:rPr>
              <a:t>  Funding of this project was supported by </a:t>
            </a:r>
            <a:r>
              <a:rPr lang="en-US" sz="2800" dirty="0" smtClean="0">
                <a:latin typeface="Calibri" pitchFamily="34" charset="0"/>
              </a:rPr>
              <a:t>SSHRC Grant #410-2011-0338 </a:t>
            </a:r>
            <a:r>
              <a:rPr lang="en-US" sz="2800" dirty="0">
                <a:latin typeface="Calibri" pitchFamily="34" charset="0"/>
              </a:rPr>
              <a:t>a</a:t>
            </a:r>
            <a:r>
              <a:rPr lang="en-US" sz="2800" dirty="0" smtClean="0">
                <a:latin typeface="Calibri" pitchFamily="34" charset="0"/>
              </a:rPr>
              <a:t>nd the Canada Research Chairs Program.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2205" name="Text Box 157"/>
          <p:cNvSpPr txBox="1">
            <a:spLocks noChangeArrowheads="1"/>
          </p:cNvSpPr>
          <p:nvPr/>
        </p:nvSpPr>
        <p:spPr bwMode="auto">
          <a:xfrm>
            <a:off x="1063280" y="15091048"/>
            <a:ext cx="14249400" cy="11890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2003425">
              <a:spcBef>
                <a:spcPct val="50000"/>
              </a:spcBef>
              <a:defRPr/>
            </a:pPr>
            <a:r>
              <a:rPr lang="en-US" sz="7200" b="1" dirty="0">
                <a:solidFill>
                  <a:schemeClr val="accent6">
                    <a:lumMod val="75000"/>
                  </a:schemeClr>
                </a:solidFill>
              </a:rPr>
              <a:t>GOALS/OBJECTIVES</a:t>
            </a:r>
          </a:p>
        </p:txBody>
      </p:sp>
      <p:sp>
        <p:nvSpPr>
          <p:cNvPr id="1037" name="Text Box 158"/>
          <p:cNvSpPr txBox="1">
            <a:spLocks noChangeArrowheads="1"/>
          </p:cNvSpPr>
          <p:nvPr/>
        </p:nvSpPr>
        <p:spPr bwMode="auto">
          <a:xfrm>
            <a:off x="703240" y="16387192"/>
            <a:ext cx="147828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00050" indent="-400050" defTabSz="2003425" eaLnBrk="0" hangingPunct="0"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2003425" eaLnBrk="0" hangingPunct="0"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2003425" eaLnBrk="0" hangingPunct="0"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2003425" eaLnBrk="0" hangingPunct="0"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2003425" eaLnBrk="0" hangingPunct="0"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28600" indent="-228600" algn="l" defTabSz="417313">
              <a:spcAft>
                <a:spcPct val="50000"/>
              </a:spcAft>
              <a:buFont typeface="+mj-lt"/>
              <a:buAutoNum type="arabicPeriod"/>
            </a:pPr>
            <a:r>
              <a:rPr lang="en-US" sz="4000" dirty="0" smtClean="0">
                <a:latin typeface="Calibri" pitchFamily="34" charset="0"/>
                <a:cs typeface="Calibri" pitchFamily="34" charset="0"/>
              </a:rPr>
              <a:t>Examine issues related to the use of forest ecosystem carbon sinks.</a:t>
            </a:r>
          </a:p>
          <a:p>
            <a:pPr marL="228600" indent="-228600" algn="l" defTabSz="417313">
              <a:spcAft>
                <a:spcPct val="50000"/>
              </a:spcAft>
              <a:buFont typeface="+mj-lt"/>
              <a:buAutoNum type="arabicPeriod"/>
            </a:pPr>
            <a:r>
              <a:rPr lang="en-US" sz="4000" dirty="0" smtClean="0">
                <a:latin typeface="Calibri" pitchFamily="34" charset="0"/>
                <a:cs typeface="Calibri" pitchFamily="34" charset="0"/>
              </a:rPr>
              <a:t> Consider the effect on optimal forest harvest times as initial levels of carbon in the dead organic matter (DOM) pool and carbon prices change. Identify the impact of a carbon tax and initial DOM level on the projected trajectory of carbon in the DOM pool and overall.</a:t>
            </a:r>
            <a:endParaRPr lang="en-US" sz="4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0" name="Rectangle 266"/>
          <p:cNvSpPr>
            <a:spLocks noChangeArrowheads="1"/>
          </p:cNvSpPr>
          <p:nvPr/>
        </p:nvSpPr>
        <p:spPr bwMode="auto">
          <a:xfrm>
            <a:off x="30121225" y="22651888"/>
            <a:ext cx="125507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2003425">
              <a:buFont typeface="Wingdings" pitchFamily="2" charset="2"/>
              <a:buNone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Optimal Harvest Age for Different CO</a:t>
            </a:r>
            <a:r>
              <a:rPr lang="en-US" sz="3600" b="1" baseline="-25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 Prices and Initial DOM</a:t>
            </a:r>
            <a:endParaRPr lang="en-US" sz="3600" b="1" dirty="0"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42" name="Text Box 270"/>
              <p:cNvSpPr txBox="1">
                <a:spLocks noChangeArrowheads="1"/>
              </p:cNvSpPr>
              <p:nvPr/>
            </p:nvSpPr>
            <p:spPr bwMode="auto">
              <a:xfrm>
                <a:off x="16689017" y="6550025"/>
                <a:ext cx="26265558" cy="76885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400050" indent="-400050" defTabSz="2003425" eaLnBrk="0" hangingPunct="0">
                  <a:defRPr sz="39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defTabSz="2003425" eaLnBrk="0" hangingPunct="0">
                  <a:defRPr sz="39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defTabSz="2003425" eaLnBrk="0" hangingPunct="0">
                  <a:defRPr sz="39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defTabSz="2003425" eaLnBrk="0" hangingPunct="0">
                  <a:defRPr sz="39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defTabSz="2003425" eaLnBrk="0" hangingPunct="0">
                  <a:defRPr sz="39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defTabSz="20034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9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defTabSz="20034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9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defTabSz="20034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9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defTabSz="20034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9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>
                  <a:spcAft>
                    <a:spcPct val="50000"/>
                  </a:spcAft>
                  <a:buFont typeface="Wingdings" pitchFamily="2" charset="2"/>
                  <a:buChar char="Ø"/>
                </a:pP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Building on [2] and [4], we develop a single-stand forest harvest model that takes into account CO</a:t>
                </a:r>
                <a:r>
                  <a:rPr lang="en-US" sz="4000" baseline="-25000" dirty="0" smtClean="0">
                    <a:latin typeface="Calibri" pitchFamily="34" charset="0"/>
                    <a:cs typeface="Calibri" pitchFamily="34" charset="0"/>
                  </a:rPr>
                  <a:t>2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 emissions from harvesting and carbon stored in products, as well as that stored in the forest ecosystem (including dead organic matter). At a given year, landowner </a:t>
                </a:r>
                <a:r>
                  <a:rPr lang="en-US" sz="4000" dirty="0">
                    <a:latin typeface="Calibri" pitchFamily="34" charset="0"/>
                    <a:cs typeface="Calibri" pitchFamily="34" charset="0"/>
                  </a:rPr>
                  <a:t>chooses to </a:t>
                </a:r>
                <a:r>
                  <a:rPr lang="en-US" sz="4000" dirty="0" err="1">
                    <a:latin typeface="Calibri" pitchFamily="34" charset="0"/>
                    <a:cs typeface="Calibri" pitchFamily="34" charset="0"/>
                  </a:rPr>
                  <a:t>clearcut</a:t>
                </a:r>
                <a:r>
                  <a:rPr lang="en-US" sz="4000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stand or </a:t>
                </a:r>
                <a:r>
                  <a:rPr lang="en-US" sz="4000" dirty="0">
                    <a:latin typeface="Calibri" pitchFamily="34" charset="0"/>
                    <a:cs typeface="Calibri" pitchFamily="34" charset="0"/>
                  </a:rPr>
                  <a:t>defer 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decision </a:t>
                </a:r>
                <a:r>
                  <a:rPr lang="en-US" sz="4000" dirty="0">
                    <a:latin typeface="Calibri" pitchFamily="34" charset="0"/>
                    <a:cs typeface="Calibri" pitchFamily="34" charset="0"/>
                  </a:rPr>
                  <a:t>to the 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following year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. Original equations in discrete form:</a:t>
                </a:r>
              </a:p>
              <a:p>
                <a:pPr algn="l">
                  <a:spcAft>
                    <a:spcPct val="30000"/>
                  </a:spcAft>
                </a:pPr>
                <a:r>
                  <a:rPr lang="en-US" sz="4000" dirty="0" smtClean="0"/>
                  <a:t>(1)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/>
                          </a:rPr>
                          <m:t>𝑃𝑉</m:t>
                        </m:r>
                      </m:e>
                      <m:sub>
                        <m:r>
                          <a:rPr lang="en-US" sz="4000" i="1">
                            <a:latin typeface="Cambria Math"/>
                          </a:rPr>
                          <m:t>𝑡</m:t>
                        </m:r>
                        <m:r>
                          <a:rPr lang="en-US" sz="4000" i="1">
                            <a:latin typeface="Cambria Math"/>
                          </a:rPr>
                          <m:t>𝑖𝑚𝑏𝑒𝑟</m:t>
                        </m:r>
                        <m:r>
                          <a:rPr lang="en-US" sz="4000" i="1">
                            <a:latin typeface="Cambria Math"/>
                          </a:rPr>
                          <m:t>&amp;</m:t>
                        </m:r>
                        <m:r>
                          <a:rPr lang="en-US" sz="4000" i="1">
                            <a:latin typeface="Cambria Math"/>
                          </a:rPr>
                          <m:t>𝑐𝑎𝑟𝑏𝑜𝑛</m:t>
                        </m:r>
                      </m:sub>
                    </m:sSub>
                    <m:r>
                      <a:rPr lang="en-US" sz="4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4000" i="1">
                                <a:latin typeface="Cambria Math"/>
                              </a:rPr>
                              <m:t>𝑙𝑜𝑔𝑠</m:t>
                            </m:r>
                          </m:sub>
                        </m:sSub>
                        <m:r>
                          <a:rPr lang="en-US" sz="4000" i="1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en-US" sz="4000" i="1">
                                <a:latin typeface="Cambria Math"/>
                              </a:rPr>
                              <m:t>h𝑎𝑟𝑣𝑒𝑠𝑡</m:t>
                            </m:r>
                          </m:sub>
                        </m:sSub>
                        <m:r>
                          <a:rPr lang="en-US" sz="4000" i="1">
                            <a:latin typeface="Cambria Math"/>
                          </a:rPr>
                          <m:t>) </m:t>
                        </m:r>
                        <m:r>
                          <a:rPr lang="en-US" sz="4000" i="1">
                            <a:latin typeface="Cambria Math"/>
                          </a:rPr>
                          <m:t>𝑣</m:t>
                        </m:r>
                        <m:r>
                          <a:rPr lang="en-US" sz="4000" i="1">
                            <a:latin typeface="Cambria Math"/>
                          </a:rPr>
                          <m:t>(</m:t>
                        </m:r>
                        <m:r>
                          <a:rPr lang="en-US" sz="4000" i="1">
                            <a:latin typeface="Cambria Math"/>
                          </a:rPr>
                          <m:t>𝑡</m:t>
                        </m:r>
                        <m:r>
                          <a:rPr lang="en-US" sz="4000" i="1">
                            <a:latin typeface="Cambria Math"/>
                          </a:rPr>
                          <m:t>) −</m:t>
                        </m:r>
                        <m:sSub>
                          <m:sSub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en-US" sz="4000" i="1">
                                <a:latin typeface="Cambria Math"/>
                              </a:rPr>
                              <m:t>𝑟𝑒𝑔𝑒𝑛𝑒𝑟𝑎𝑡𝑖𝑜𝑛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/>
                              </a:rPr>
                              <m:t>(1+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𝑟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sz="4000" i="1">
                                <a:latin typeface="Cambria Math"/>
                              </a:rPr>
                              <m:t>𝑡</m:t>
                            </m:r>
                          </m:sup>
                        </m:sSup>
                        <m:r>
                          <a:rPr lang="en-US" sz="4000" i="1">
                            <a:latin typeface="Cambria Math"/>
                          </a:rPr>
                          <m:t> −1</m:t>
                        </m:r>
                      </m:den>
                    </m:f>
                  </m:oMath>
                </a14:m>
                <a:r>
                  <a:rPr lang="en-US" sz="4000" dirty="0">
                    <a:latin typeface="Calibri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4000" i="1">
                                <a:latin typeface="Cambria Math"/>
                              </a:rPr>
                              <m:t>α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 </m:t>
                            </m:r>
                            <m:sSup>
                              <m:sSupPr>
                                <m:ctrlPr>
                                  <a:rPr lang="en-US" sz="40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4000" i="1">
                                    <a:latin typeface="Cambria Math"/>
                                  </a:rPr>
                                  <m:t>(1+</m:t>
                                </m:r>
                                <m:r>
                                  <a:rPr lang="en-US" sz="4000" i="1">
                                    <a:latin typeface="Cambria Math"/>
                                  </a:rPr>
                                  <m:t>𝑟</m:t>
                                </m:r>
                                <m:r>
                                  <a:rPr lang="en-US" sz="4000" i="1">
                                    <a:latin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sz="4000" i="1">
                                    <a:latin typeface="Cambria Math"/>
                                  </a:rPr>
                                  <m:t>𝑡</m:t>
                                </m:r>
                              </m:sup>
                            </m:sSup>
                            <m:r>
                              <a:rPr lang="en-US" sz="40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4000" i="1">
                                <a:latin typeface="Cambria Math"/>
                              </a:rPr>
                              <m:t>𝐶𝑂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l-GR" sz="4000" i="1">
                                <a:latin typeface="Cambria Math"/>
                              </a:rPr>
                              <m:t>β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 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𝑣</m:t>
                            </m:r>
                            <m:d>
                              <m:dPr>
                                <m:ctrlPr>
                                  <a:rPr lang="en-US" sz="4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4000" i="1"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sz="40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𝑟</m:t>
                            </m:r>
                            <m:nary>
                              <m:naryPr>
                                <m:chr m:val="∑"/>
                                <m:ctrlPr>
                                  <a:rPr lang="en-US" sz="4000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4000" i="1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4000" i="1">
                                    <a:latin typeface="Cambria Math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sz="4000" i="1">
                                    <a:latin typeface="Cambria Math"/>
                                  </a:rPr>
                                  <m:t>𝑡</m:t>
                                </m:r>
                              </m:sup>
                              <m:e>
                                <m:r>
                                  <a:rPr lang="en-US" sz="4000" i="1">
                                    <a:latin typeface="Cambria Math"/>
                                  </a:rPr>
                                  <m:t>𝑣</m:t>
                                </m:r>
                                <m:r>
                                  <a:rPr lang="en-US" sz="4000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4000" i="1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4000" i="1">
                                    <a:latin typeface="Cambria Math"/>
                                  </a:rPr>
                                  <m:t>)</m:t>
                                </m:r>
                                <m:sSup>
                                  <m:sSupPr>
                                    <m:ctrlPr>
                                      <a:rPr lang="en-US" sz="40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000" i="1">
                                        <a:latin typeface="Cambria Math"/>
                                      </a:rPr>
                                      <m:t>(1+</m:t>
                                    </m:r>
                                    <m:r>
                                      <a:rPr lang="en-US" sz="4000" i="1">
                                        <a:latin typeface="Cambria Math"/>
                                      </a:rPr>
                                      <m:t>𝑟</m:t>
                                    </m:r>
                                    <m:r>
                                      <a:rPr lang="en-US" sz="4000" i="1">
                                        <a:latin typeface="Cambria Math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sz="4000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sz="4000" i="1">
                                        <a:latin typeface="Cambria Math"/>
                                      </a:rPr>
                                      <m:t>𝑎</m:t>
                                    </m:r>
                                  </m:sup>
                                </m:sSup>
                              </m:e>
                            </m:nary>
                          </m:e>
                        </m:d>
                        <m:r>
                          <a:rPr lang="en-US" sz="4000" i="1">
                            <a:latin typeface="Cambria Math"/>
                          </a:rPr>
                          <m:t> </m:t>
                        </m:r>
                      </m:num>
                      <m:den>
                        <m:sSup>
                          <m:sSup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/>
                              </a:rPr>
                              <m:t>(1+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𝑟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sz="4000" i="1">
                                <a:latin typeface="Cambria Math"/>
                              </a:rPr>
                              <m:t>𝑡</m:t>
                            </m:r>
                          </m:sup>
                        </m:sSup>
                        <m:r>
                          <a:rPr lang="en-US" sz="4000" i="1">
                            <a:latin typeface="Cambria Math"/>
                          </a:rPr>
                          <m:t> −1</m:t>
                        </m:r>
                      </m:den>
                    </m:f>
                  </m:oMath>
                </a14:m>
                <a:endParaRPr lang="en-US" sz="4000" dirty="0">
                  <a:latin typeface="Calibri" pitchFamily="34" charset="0"/>
                </a:endParaRPr>
              </a:p>
              <a:p>
                <a:pPr marL="0" indent="0" algn="l" eaLnBrk="1" hangingPunct="1">
                  <a:spcAft>
                    <a:spcPct val="50000"/>
                  </a:spcAft>
                </a:pPr>
                <a:r>
                  <a:rPr lang="en-US" sz="4000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where </a:t>
                </a:r>
                <a:r>
                  <a:rPr lang="en-US" sz="4000" i="1" dirty="0" err="1">
                    <a:latin typeface="Calibri" pitchFamily="34" charset="0"/>
                    <a:cs typeface="Calibri" pitchFamily="34" charset="0"/>
                  </a:rPr>
                  <a:t>v</a:t>
                </a:r>
                <a:r>
                  <a:rPr lang="en-US" sz="4000" i="1" baseline="-25000" dirty="0" err="1">
                    <a:latin typeface="Calibri" pitchFamily="34" charset="0"/>
                    <a:cs typeface="Calibri" pitchFamily="34" charset="0"/>
                  </a:rPr>
                  <a:t>t</a:t>
                </a:r>
                <a:r>
                  <a:rPr lang="en-US" sz="4000" dirty="0">
                    <a:latin typeface="Calibri" pitchFamily="34" charset="0"/>
                    <a:cs typeface="Calibri" pitchFamily="34" charset="0"/>
                  </a:rPr>
                  <a:t> timber volume at </a:t>
                </a:r>
                <a:r>
                  <a:rPr lang="en-US" sz="4000" i="1" dirty="0">
                    <a:latin typeface="Calibri" pitchFamily="34" charset="0"/>
                    <a:cs typeface="Calibri" pitchFamily="34" charset="0"/>
                  </a:rPr>
                  <a:t>t</a:t>
                </a:r>
                <a:r>
                  <a:rPr lang="en-US" sz="4000" dirty="0">
                    <a:latin typeface="Calibri" pitchFamily="34" charset="0"/>
                    <a:cs typeface="Calibri" pitchFamily="34" charset="0"/>
                  </a:rPr>
                  <a:t>, </a:t>
                </a:r>
                <a:r>
                  <a:rPr lang="el-GR" sz="4000" dirty="0">
                    <a:latin typeface="Calibri" pitchFamily="34" charset="0"/>
                    <a:cs typeface="Calibri" pitchFamily="34" charset="0"/>
                  </a:rPr>
                  <a:t>β</a:t>
                </a:r>
                <a:r>
                  <a:rPr lang="en-US" sz="4000" dirty="0">
                    <a:latin typeface="Calibri" pitchFamily="34" charset="0"/>
                    <a:cs typeface="Calibri" pitchFamily="34" charset="0"/>
                  </a:rPr>
                  <a:t> converts volume into above ground biomass measured in 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CO</a:t>
                </a:r>
                <a:r>
                  <a:rPr lang="en-US" sz="4000" baseline="-25000" dirty="0" smtClean="0">
                    <a:latin typeface="Calibri" pitchFamily="34" charset="0"/>
                    <a:cs typeface="Calibri" pitchFamily="34" charset="0"/>
                  </a:rPr>
                  <a:t>2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, </a:t>
                </a:r>
                <a:r>
                  <a:rPr lang="en-US" sz="4000" i="1" dirty="0">
                    <a:latin typeface="Calibri" pitchFamily="34" charset="0"/>
                    <a:cs typeface="Calibri" pitchFamily="34" charset="0"/>
                  </a:rPr>
                  <a:t>r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 discount rate, </a:t>
                </a:r>
                <a:r>
                  <a:rPr lang="el-GR" sz="4000" i="1" dirty="0" smtClean="0">
                    <a:latin typeface="Calibri" pitchFamily="34" charset="0"/>
                    <a:cs typeface="Calibri" pitchFamily="34" charset="0"/>
                  </a:rPr>
                  <a:t>α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 pickle factor</a:t>
                </a:r>
                <a:endParaRPr lang="en-US" sz="4000" dirty="0" smtClean="0">
                  <a:latin typeface="Calibri" pitchFamily="34" charset="0"/>
                  <a:cs typeface="Calibri" pitchFamily="34" charset="0"/>
                </a:endParaRPr>
              </a:p>
              <a:p>
                <a:pPr algn="l" eaLnBrk="1" hangingPunct="1">
                  <a:spcAft>
                    <a:spcPct val="50000"/>
                  </a:spcAft>
                  <a:buFont typeface="Wingdings" pitchFamily="2" charset="2"/>
                  <a:buChar char="Ø"/>
                </a:pP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Let </a:t>
                </a:r>
                <a:r>
                  <a:rPr lang="en-US" sz="4000" i="1" dirty="0" smtClean="0">
                    <a:latin typeface="Calibri" pitchFamily="34" charset="0"/>
                    <a:cs typeface="Calibri" pitchFamily="34" charset="0"/>
                  </a:rPr>
                  <a:t>k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=0 </a:t>
                </a:r>
                <a:r>
                  <a:rPr lang="en-US" sz="4000" dirty="0">
                    <a:latin typeface="Calibri" pitchFamily="34" charset="0"/>
                    <a:cs typeface="Calibri" pitchFamily="34" charset="0"/>
                  </a:rPr>
                  <a:t>no 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harvest, </a:t>
                </a:r>
                <a:r>
                  <a:rPr lang="en-US" sz="4000" i="1" dirty="0" smtClean="0">
                    <a:latin typeface="Calibri" pitchFamily="34" charset="0"/>
                    <a:cs typeface="Calibri" pitchFamily="34" charset="0"/>
                  </a:rPr>
                  <a:t>k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=1 harvest), </a:t>
                </a:r>
                <a:r>
                  <a:rPr lang="en-US" sz="4000" i="1" dirty="0">
                    <a:latin typeface="Calibri" pitchFamily="34" charset="0"/>
                    <a:cs typeface="Calibri" pitchFamily="34" charset="0"/>
                  </a:rPr>
                  <a:t>f</a:t>
                </a:r>
                <a:r>
                  <a:rPr lang="en-US" sz="4000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rate </a:t>
                </a:r>
                <a:r>
                  <a:rPr lang="en-US" sz="4000" dirty="0">
                    <a:latin typeface="Calibri" pitchFamily="34" charset="0"/>
                    <a:cs typeface="Calibri" pitchFamily="34" charset="0"/>
                  </a:rPr>
                  <a:t>of litter fall, </a:t>
                </a:r>
                <a:r>
                  <a:rPr lang="el-GR" sz="4000" i="1" dirty="0" smtClean="0">
                    <a:latin typeface="Calibri" pitchFamily="34" charset="0"/>
                    <a:cs typeface="Calibri" pitchFamily="34" charset="0"/>
                  </a:rPr>
                  <a:t>δ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4000" dirty="0">
                    <a:latin typeface="Calibri" pitchFamily="34" charset="0"/>
                    <a:cs typeface="Calibri" pitchFamily="34" charset="0"/>
                  </a:rPr>
                  <a:t>is the decay rate of dead organic matter (</a:t>
                </a:r>
                <a:r>
                  <a:rPr lang="en-US" sz="4000" i="1" dirty="0">
                    <a:latin typeface="Calibri" pitchFamily="34" charset="0"/>
                    <a:cs typeface="Calibri" pitchFamily="34" charset="0"/>
                  </a:rPr>
                  <a:t>D</a:t>
                </a:r>
                <a:r>
                  <a:rPr lang="en-US" sz="4000" dirty="0">
                    <a:latin typeface="Calibri" pitchFamily="34" charset="0"/>
                    <a:cs typeface="Calibri" pitchFamily="34" charset="0"/>
                  </a:rPr>
                  <a:t>), </a:t>
                </a:r>
                <a:r>
                  <a:rPr lang="el-GR" sz="4000" dirty="0" smtClean="0">
                    <a:latin typeface="Calibri" pitchFamily="34" charset="0"/>
                    <a:cs typeface="Calibri" pitchFamily="34" charset="0"/>
                  </a:rPr>
                  <a:t>μ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4000" dirty="0">
                    <a:latin typeface="Calibri" pitchFamily="34" charset="0"/>
                    <a:cs typeface="Calibri" pitchFamily="34" charset="0"/>
                  </a:rPr>
                  <a:t>is proportion of biomass left on site after 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harvest. Then </a:t>
                </a:r>
              </a:p>
              <a:p>
                <a:pPr marL="0" indent="0" algn="l" eaLnBrk="1" hangingPunct="1">
                  <a:spcAft>
                    <a:spcPct val="50000"/>
                  </a:spcAft>
                </a:pP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(2)</a:t>
                </a:r>
                <a:r>
                  <a:rPr lang="en-US" sz="4000" dirty="0">
                    <a:latin typeface="Calibri" pitchFamily="34" charset="0"/>
                    <a:cs typeface="Calibri" pitchFamily="34" charset="0"/>
                  </a:rPr>
                  <a:t>	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∆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4000" i="1" smtClean="0">
                            <a:latin typeface="Cambria Math"/>
                            <a:cs typeface="Calibri" pitchFamily="34" charset="0"/>
                          </a:rPr>
                        </m:ctrlPr>
                      </m:sSubSupPr>
                      <m:e>
                        <m:r>
                          <a:rPr lang="en-US" sz="4000" b="0" i="1" smtClean="0">
                            <a:latin typeface="Cambria Math"/>
                            <a:cs typeface="Calibri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4000" b="0" i="1" smtClean="0">
                            <a:latin typeface="Cambria Math"/>
                            <a:cs typeface="Calibri" pitchFamily="34" charset="0"/>
                          </a:rPr>
                          <m:t>𝑡</m:t>
                        </m:r>
                        <m:r>
                          <a:rPr lang="en-US" sz="4000" b="0" i="1" smtClean="0">
                            <a:latin typeface="Cambria Math"/>
                            <a:cs typeface="Calibri" pitchFamily="34" charset="0"/>
                          </a:rPr>
                          <m:t>+1</m:t>
                        </m:r>
                      </m:sub>
                      <m:sup>
                        <m:r>
                          <a:rPr lang="en-US" sz="4000" b="0" i="1" smtClean="0">
                            <a:latin typeface="Cambria Math"/>
                            <a:cs typeface="Calibri" pitchFamily="34" charset="0"/>
                          </a:rPr>
                          <m:t>𝑘</m:t>
                        </m:r>
                        <m:r>
                          <a:rPr lang="en-US" sz="4000" b="0" i="1" smtClean="0">
                            <a:latin typeface="Cambria Math"/>
                            <a:cs typeface="Calibri" pitchFamily="34" charset="0"/>
                          </a:rPr>
                          <m:t>=0</m:t>
                        </m:r>
                      </m:sup>
                    </m:sSubSup>
                  </m:oMath>
                </a14:m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 = </a:t>
                </a:r>
                <a:r>
                  <a:rPr lang="el-GR" sz="4000" dirty="0" smtClean="0">
                    <a:latin typeface="Calibri" pitchFamily="34" charset="0"/>
                    <a:cs typeface="Calibri" pitchFamily="34" charset="0"/>
                  </a:rPr>
                  <a:t>β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[</a:t>
                </a:r>
                <a:r>
                  <a:rPr lang="en-US" sz="4000" i="1" dirty="0" smtClean="0">
                    <a:latin typeface="Calibri" pitchFamily="34" charset="0"/>
                    <a:cs typeface="Calibri" pitchFamily="34" charset="0"/>
                  </a:rPr>
                  <a:t>v</a:t>
                </a:r>
                <a:r>
                  <a:rPr lang="en-US" sz="4000" i="1" baseline="-25000" dirty="0" smtClean="0">
                    <a:latin typeface="Calibri" pitchFamily="34" charset="0"/>
                    <a:cs typeface="Calibri" pitchFamily="34" charset="0"/>
                  </a:rPr>
                  <a:t>t+1</a:t>
                </a:r>
                <a:r>
                  <a:rPr lang="en-US" sz="4000" i="1" dirty="0" smtClean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– (1</a:t>
                </a:r>
                <a:r>
                  <a:rPr lang="en-US" sz="4000" dirty="0">
                    <a:latin typeface="Calibri" pitchFamily="34" charset="0"/>
                    <a:cs typeface="Calibri" pitchFamily="34" charset="0"/>
                  </a:rPr>
                  <a:t> – </a:t>
                </a:r>
                <a:r>
                  <a:rPr lang="en-US" sz="4000" i="1" dirty="0" smtClean="0">
                    <a:latin typeface="Calibri" pitchFamily="34" charset="0"/>
                    <a:cs typeface="Calibri" pitchFamily="34" charset="0"/>
                  </a:rPr>
                  <a:t>f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) </a:t>
                </a:r>
                <a:r>
                  <a:rPr lang="en-US" sz="4000" i="1" dirty="0" err="1" smtClean="0">
                    <a:latin typeface="Calibri" pitchFamily="34" charset="0"/>
                    <a:cs typeface="Calibri" pitchFamily="34" charset="0"/>
                  </a:rPr>
                  <a:t>v</a:t>
                </a:r>
                <a:r>
                  <a:rPr lang="en-US" sz="4000" i="1" baseline="-25000" dirty="0" err="1" smtClean="0">
                    <a:latin typeface="Calibri" pitchFamily="34" charset="0"/>
                    <a:cs typeface="Calibri" pitchFamily="34" charset="0"/>
                  </a:rPr>
                  <a:t>t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] 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–</a:t>
                </a:r>
                <a:r>
                  <a:rPr lang="el-GR" sz="4000" i="1" dirty="0">
                    <a:latin typeface="Calibri" pitchFamily="34" charset="0"/>
                    <a:cs typeface="Calibri" pitchFamily="34" charset="0"/>
                  </a:rPr>
                  <a:t>δ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4000" i="1" dirty="0" err="1" smtClean="0">
                    <a:latin typeface="Calibri" pitchFamily="34" charset="0"/>
                    <a:cs typeface="Calibri" pitchFamily="34" charset="0"/>
                  </a:rPr>
                  <a:t>D</a:t>
                </a:r>
                <a:r>
                  <a:rPr lang="en-US" sz="4000" i="1" baseline="-25000" dirty="0" err="1" smtClean="0">
                    <a:latin typeface="Calibri" pitchFamily="34" charset="0"/>
                    <a:cs typeface="Calibri" pitchFamily="34" charset="0"/>
                  </a:rPr>
                  <a:t>t</a:t>
                </a:r>
                <a:r>
                  <a:rPr lang="en-US" sz="4000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		∆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4000" i="1">
                            <a:latin typeface="Cambria Math"/>
                            <a:cs typeface="Calibri" pitchFamily="34" charset="0"/>
                          </a:rPr>
                        </m:ctrlPr>
                      </m:sSubSupPr>
                      <m:e>
                        <m:r>
                          <a:rPr lang="en-US" sz="4000" i="1">
                            <a:latin typeface="Cambria Math"/>
                            <a:cs typeface="Calibri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4000" i="1">
                            <a:latin typeface="Cambria Math"/>
                            <a:cs typeface="Calibri" pitchFamily="34" charset="0"/>
                          </a:rPr>
                          <m:t>𝑡</m:t>
                        </m:r>
                        <m:r>
                          <a:rPr lang="en-US" sz="4000" i="1">
                            <a:latin typeface="Cambria Math"/>
                            <a:cs typeface="Calibri" pitchFamily="34" charset="0"/>
                          </a:rPr>
                          <m:t>+1</m:t>
                        </m:r>
                      </m:sub>
                      <m:sup>
                        <m:r>
                          <a:rPr lang="en-US" sz="4000" i="1">
                            <a:latin typeface="Cambria Math"/>
                            <a:cs typeface="Calibri" pitchFamily="34" charset="0"/>
                          </a:rPr>
                          <m:t>𝑘</m:t>
                        </m:r>
                        <m:r>
                          <a:rPr lang="en-US" sz="4000" i="1">
                            <a:latin typeface="Cambria Math"/>
                            <a:cs typeface="Calibri" pitchFamily="34" charset="0"/>
                          </a:rPr>
                          <m:t>=1</m:t>
                        </m:r>
                      </m:sup>
                    </m:sSubSup>
                  </m:oMath>
                </a14:m>
                <a:r>
                  <a:rPr lang="en-US" sz="4000" dirty="0">
                    <a:latin typeface="Calibri" pitchFamily="34" charset="0"/>
                    <a:cs typeface="Calibri" pitchFamily="34" charset="0"/>
                  </a:rPr>
                  <a:t> = </a:t>
                </a:r>
                <a:r>
                  <a:rPr lang="el-GR" sz="4000" dirty="0" smtClean="0">
                    <a:latin typeface="Calibri" pitchFamily="34" charset="0"/>
                    <a:cs typeface="Calibri" pitchFamily="34" charset="0"/>
                  </a:rPr>
                  <a:t>β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 (</a:t>
                </a:r>
                <a:r>
                  <a:rPr lang="en-US" sz="4000" i="1" dirty="0" smtClean="0">
                    <a:latin typeface="Calibri" pitchFamily="34" charset="0"/>
                    <a:cs typeface="Calibri" pitchFamily="34" charset="0"/>
                  </a:rPr>
                  <a:t>v</a:t>
                </a:r>
                <a:r>
                  <a:rPr lang="en-US" sz="4000" i="1" baseline="-25000" dirty="0">
                    <a:latin typeface="Calibri" pitchFamily="34" charset="0"/>
                    <a:cs typeface="Calibri" pitchFamily="34" charset="0"/>
                  </a:rPr>
                  <a:t>1</a:t>
                </a:r>
                <a:r>
                  <a:rPr lang="en-US" sz="4000" i="1" dirty="0" smtClean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4000" dirty="0">
                    <a:latin typeface="Calibri" pitchFamily="34" charset="0"/>
                    <a:cs typeface="Calibri" pitchFamily="34" charset="0"/>
                  </a:rPr>
                  <a:t>– </a:t>
                </a:r>
                <a:r>
                  <a:rPr lang="el-GR" sz="4000" i="1" dirty="0" smtClean="0">
                    <a:latin typeface="Calibri" pitchFamily="34" charset="0"/>
                    <a:cs typeface="Calibri" pitchFamily="34" charset="0"/>
                  </a:rPr>
                  <a:t>μ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4000" i="1" dirty="0" err="1" smtClean="0">
                    <a:latin typeface="Calibri" pitchFamily="34" charset="0"/>
                    <a:cs typeface="Calibri" pitchFamily="34" charset="0"/>
                  </a:rPr>
                  <a:t>v</a:t>
                </a:r>
                <a:r>
                  <a:rPr lang="en-US" sz="4000" i="1" baseline="-25000" dirty="0" err="1" smtClean="0">
                    <a:latin typeface="Calibri" pitchFamily="34" charset="0"/>
                    <a:cs typeface="Calibri" pitchFamily="34" charset="0"/>
                  </a:rPr>
                  <a:t>t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) 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–</a:t>
                </a:r>
                <a:r>
                  <a:rPr lang="el-GR" sz="4000" i="1" dirty="0">
                    <a:latin typeface="Calibri" pitchFamily="34" charset="0"/>
                    <a:cs typeface="Calibri" pitchFamily="34" charset="0"/>
                  </a:rPr>
                  <a:t>δ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4000" i="1" dirty="0" err="1">
                    <a:latin typeface="Calibri" pitchFamily="34" charset="0"/>
                    <a:cs typeface="Calibri" pitchFamily="34" charset="0"/>
                  </a:rPr>
                  <a:t>D</a:t>
                </a:r>
                <a:r>
                  <a:rPr lang="en-US" sz="4000" i="1" baseline="-25000" dirty="0" err="1">
                    <a:latin typeface="Calibri" pitchFamily="34" charset="0"/>
                    <a:cs typeface="Calibri" pitchFamily="34" charset="0"/>
                  </a:rPr>
                  <a:t>t</a:t>
                </a:r>
                <a:r>
                  <a:rPr lang="en-US" sz="4000" dirty="0">
                    <a:latin typeface="Calibri" pitchFamily="34" charset="0"/>
                    <a:cs typeface="Calibri" pitchFamily="34" charset="0"/>
                  </a:rPr>
                  <a:t> </a:t>
                </a:r>
                <a:endParaRPr lang="en-US" sz="4000" baseline="-25000" dirty="0" smtClean="0">
                  <a:latin typeface="Calibri" pitchFamily="34" charset="0"/>
                  <a:cs typeface="Calibri" pitchFamily="34" charset="0"/>
                </a:endParaRPr>
              </a:p>
              <a:p>
                <a:pPr marL="0" indent="0" algn="l" eaLnBrk="1" hangingPunct="1">
                  <a:spcAft>
                    <a:spcPct val="50000"/>
                  </a:spcAft>
                </a:pP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w</a:t>
                </a:r>
                <a:r>
                  <a:rPr lang="en-US" sz="4000" dirty="0" smtClean="0">
                    <a:latin typeface="Calibri" pitchFamily="34" charset="0"/>
                    <a:cs typeface="Calibri" pitchFamily="34" charset="0"/>
                  </a:rPr>
                  <a:t>here addition of (2) modifies fixed rotation age derived in (1) so that the rotation age might vary from one harvest to next</a:t>
                </a:r>
                <a:endParaRPr lang="en-US" sz="4000" dirty="0"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>
          <p:sp>
            <p:nvSpPr>
              <p:cNvPr id="1042" name="Text Box 2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689017" y="6550025"/>
                <a:ext cx="26265558" cy="7688580"/>
              </a:xfrm>
              <a:prstGeom prst="rect">
                <a:avLst/>
              </a:prstGeom>
              <a:blipFill rotWithShape="1">
                <a:blip r:embed="rId2"/>
                <a:stretch>
                  <a:fillRect l="-836" t="-1426" r="-789" b="-237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3" name="Text Box 271"/>
          <p:cNvSpPr txBox="1">
            <a:spLocks noChangeArrowheads="1"/>
          </p:cNvSpPr>
          <p:nvPr/>
        </p:nvSpPr>
        <p:spPr bwMode="auto">
          <a:xfrm>
            <a:off x="16367125" y="15739120"/>
            <a:ext cx="14036675" cy="637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00050" indent="-400050" defTabSz="2003425" eaLnBrk="0" hangingPunct="0"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2003425" eaLnBrk="0" hangingPunct="0"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2003425" eaLnBrk="0" hangingPunct="0"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2003425" eaLnBrk="0" hangingPunct="0"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2003425" eaLnBrk="0" hangingPunct="0"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Aft>
                <a:spcPct val="30000"/>
              </a:spcAft>
              <a:buFont typeface="Wingdings" pitchFamily="2" charset="2"/>
              <a:buNone/>
            </a:pPr>
            <a:r>
              <a:rPr lang="en-US" sz="4000" b="1" dirty="0">
                <a:latin typeface="Calibri" pitchFamily="34" charset="0"/>
              </a:rPr>
              <a:t>Results</a:t>
            </a:r>
          </a:p>
          <a:p>
            <a:pPr algn="l" eaLnBrk="1" hangingPunct="1">
              <a:spcAft>
                <a:spcPct val="30000"/>
              </a:spcAft>
              <a:buFont typeface="Wingdings" pitchFamily="2" charset="2"/>
              <a:buChar char="Ø"/>
            </a:pPr>
            <a:r>
              <a:rPr lang="en-US" sz="4000" dirty="0" smtClean="0">
                <a:latin typeface="Calibri" pitchFamily="34" charset="0"/>
              </a:rPr>
              <a:t>A CO</a:t>
            </a:r>
            <a:r>
              <a:rPr lang="en-US" sz="4000" baseline="-25000" dirty="0" smtClean="0">
                <a:latin typeface="Calibri" pitchFamily="34" charset="0"/>
              </a:rPr>
              <a:t>2</a:t>
            </a:r>
            <a:r>
              <a:rPr lang="en-US" sz="4000" dirty="0" smtClean="0">
                <a:latin typeface="Calibri" pitchFamily="34" charset="0"/>
              </a:rPr>
              <a:t> tax </a:t>
            </a:r>
            <a:r>
              <a:rPr lang="en-US" sz="4000" dirty="0" smtClean="0">
                <a:latin typeface="Calibri" pitchFamily="34" charset="0"/>
              </a:rPr>
              <a:t> (</a:t>
            </a:r>
            <a:r>
              <a:rPr lang="en-US" sz="4000" i="1" dirty="0" smtClean="0">
                <a:latin typeface="Calibri" pitchFamily="34" charset="0"/>
              </a:rPr>
              <a:t>P</a:t>
            </a:r>
            <a:r>
              <a:rPr lang="en-US" sz="4000" i="1" baseline="-25000" dirty="0" smtClean="0">
                <a:latin typeface="Calibri" pitchFamily="34" charset="0"/>
              </a:rPr>
              <a:t>co2</a:t>
            </a:r>
            <a:r>
              <a:rPr lang="en-US" sz="4000" dirty="0" smtClean="0">
                <a:latin typeface="Calibri" pitchFamily="34" charset="0"/>
              </a:rPr>
              <a:t> in eq.1) affects </a:t>
            </a:r>
            <a:r>
              <a:rPr lang="en-US" sz="4000" dirty="0" smtClean="0">
                <a:latin typeface="Calibri" pitchFamily="34" charset="0"/>
              </a:rPr>
              <a:t>the optimal harvest age as does the initial amount of carbon stored in the DOM </a:t>
            </a:r>
            <a:r>
              <a:rPr lang="en-US" sz="4000" dirty="0" smtClean="0">
                <a:latin typeface="Calibri" pitchFamily="34" charset="0"/>
              </a:rPr>
              <a:t>pool (eq.2) </a:t>
            </a:r>
            <a:endParaRPr lang="en-US" sz="4000" dirty="0" smtClean="0">
              <a:latin typeface="Calibri" pitchFamily="34" charset="0"/>
            </a:endParaRPr>
          </a:p>
          <a:p>
            <a:pPr algn="l" eaLnBrk="1" hangingPunct="1">
              <a:spcAft>
                <a:spcPct val="30000"/>
              </a:spcAft>
              <a:buFont typeface="Wingdings" pitchFamily="2" charset="2"/>
              <a:buChar char="Ø"/>
            </a:pPr>
            <a:r>
              <a:rPr lang="en-US" sz="4000" dirty="0" smtClean="0">
                <a:latin typeface="Calibri" pitchFamily="34" charset="0"/>
              </a:rPr>
              <a:t>Accompanying figures indicate what happens</a:t>
            </a:r>
            <a:r>
              <a:rPr lang="en-US" sz="4000" dirty="0" smtClean="0">
                <a:latin typeface="Calibri" pitchFamily="34" charset="0"/>
              </a:rPr>
              <a:t>.</a:t>
            </a:r>
            <a:endParaRPr lang="en-US" sz="4000" dirty="0">
              <a:latin typeface="Calibri" pitchFamily="34" charset="0"/>
            </a:endParaRPr>
          </a:p>
          <a:p>
            <a:pPr algn="l" eaLnBrk="1" hangingPunct="1">
              <a:spcAft>
                <a:spcPct val="30000"/>
              </a:spcAft>
              <a:buFont typeface="Wingdings" pitchFamily="2" charset="2"/>
              <a:buNone/>
            </a:pPr>
            <a:r>
              <a:rPr lang="en-US" sz="4000" b="1" dirty="0">
                <a:latin typeface="Calibri" pitchFamily="34" charset="0"/>
              </a:rPr>
              <a:t>Further Areas of Research</a:t>
            </a:r>
          </a:p>
          <a:p>
            <a:pPr algn="l" eaLnBrk="1" hangingPunct="1">
              <a:spcAft>
                <a:spcPct val="30000"/>
              </a:spcAft>
              <a:buFont typeface="Wingdings" pitchFamily="2" charset="2"/>
              <a:buChar char="Ø"/>
            </a:pPr>
            <a:r>
              <a:rPr lang="en-US" sz="4000" dirty="0" smtClean="0">
                <a:latin typeface="Calibri" pitchFamily="34" charset="0"/>
              </a:rPr>
              <a:t>Need to model explicitly tradeoffs between conservation (e.g., DOM) and climate mitigation costs through logging/forest product efforts. In essence, what are the tradeoffs between REDD+ and CO</a:t>
            </a:r>
            <a:r>
              <a:rPr lang="en-US" sz="4000" baseline="-25000" dirty="0" smtClean="0">
                <a:latin typeface="Calibri" pitchFamily="34" charset="0"/>
              </a:rPr>
              <a:t>2</a:t>
            </a:r>
            <a:r>
              <a:rPr lang="en-US" sz="4000" dirty="0" smtClean="0">
                <a:latin typeface="Calibri" pitchFamily="34" charset="0"/>
              </a:rPr>
              <a:t>, and costs</a:t>
            </a:r>
            <a:r>
              <a:rPr lang="en-US" sz="4000" dirty="0" smtClean="0">
                <a:latin typeface="Calibri" pitchFamily="34" charset="0"/>
              </a:rPr>
              <a:t>.</a:t>
            </a:r>
            <a:endParaRPr lang="en-US" sz="4000" dirty="0">
              <a:latin typeface="Calibri" pitchFamily="34" charset="0"/>
            </a:endParaRPr>
          </a:p>
        </p:txBody>
      </p:sp>
      <p:pic>
        <p:nvPicPr>
          <p:cNvPr id="1044" name="Picture 21" descr="Copy of uv_hst_colou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742950"/>
            <a:ext cx="8326438" cy="321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10872788" y="800100"/>
            <a:ext cx="32504062" cy="34163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contourW="12700">
              <a:bevelB w="82550" h="38100" prst="coolSlant"/>
              <a:contourClr>
                <a:schemeClr val="accent1">
                  <a:lumMod val="50000"/>
                </a:schemeClr>
              </a:contourClr>
            </a:sp3d>
          </a:bodyPr>
          <a:lstStyle/>
          <a:p>
            <a:pPr>
              <a:defRPr/>
            </a:pPr>
            <a:r>
              <a:rPr lang="en-US" sz="8000" b="1" dirty="0" smtClean="0">
                <a:effectLst>
                  <a:outerShdw blurRad="50800" dist="38100" dir="18900000" algn="bl" rotWithShape="0">
                    <a:schemeClr val="accent1">
                      <a:lumMod val="50000"/>
                      <a:alpha val="40000"/>
                    </a:schemeClr>
                  </a:outerShdw>
                </a:effectLst>
              </a:rPr>
              <a:t>Re-evaluating </a:t>
            </a:r>
            <a:r>
              <a:rPr lang="en-US" sz="8000" b="1" dirty="0">
                <a:effectLst>
                  <a:outerShdw blurRad="50800" dist="38100" dir="18900000" algn="bl" rotWithShape="0">
                    <a:schemeClr val="accent1">
                      <a:lumMod val="50000"/>
                      <a:alpha val="40000"/>
                    </a:schemeClr>
                  </a:outerShdw>
                </a:effectLst>
              </a:rPr>
              <a:t>the role of biomass and dead organic matter in the optimal forest harvest decision with carbon </a:t>
            </a:r>
            <a:r>
              <a:rPr lang="en-US" sz="8000" b="1" dirty="0" smtClean="0">
                <a:effectLst>
                  <a:outerShdw blurRad="50800" dist="38100" dir="18900000" algn="bl" rotWithShape="0">
                    <a:schemeClr val="accent1">
                      <a:lumMod val="50000"/>
                      <a:alpha val="40000"/>
                    </a:schemeClr>
                  </a:outerShdw>
                </a:effectLst>
              </a:rPr>
              <a:t>sequestration</a:t>
            </a:r>
            <a:endParaRPr lang="en-CA" sz="8000" b="1" dirty="0">
              <a:effectLst>
                <a:outerShdw blurRad="50800" dist="38100" dir="18900000" algn="bl" rotWithShape="0">
                  <a:schemeClr val="accent1">
                    <a:lumMod val="50000"/>
                    <a:alpha val="40000"/>
                  </a:schemeClr>
                </a:outerShdw>
              </a:effectLst>
            </a:endParaRPr>
          </a:p>
          <a:p>
            <a:pPr>
              <a:defRPr/>
            </a:pPr>
            <a:r>
              <a:rPr lang="en-CA" sz="4800" dirty="0" smtClean="0"/>
              <a:t>Craig Johnston, PhD Candidate, </a:t>
            </a:r>
            <a:r>
              <a:rPr lang="en-CA" sz="4800" dirty="0"/>
              <a:t>and G. Cornelis van Kooten, Professor, Economics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761828" y="21427752"/>
            <a:ext cx="12190884" cy="7271786"/>
            <a:chOff x="762000" y="685800"/>
            <a:chExt cx="7391400" cy="4888955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4191000" y="1066800"/>
              <a:ext cx="0" cy="3733800"/>
            </a:xfrm>
            <a:prstGeom prst="line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066800" y="4800600"/>
              <a:ext cx="670560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 flipV="1">
              <a:off x="1656735" y="1371600"/>
              <a:ext cx="2514600" cy="3429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41" idx="0"/>
            </p:cNvCxnSpPr>
            <p:nvPr/>
          </p:nvCxnSpPr>
          <p:spPr>
            <a:xfrm flipH="1" flipV="1">
              <a:off x="4191000" y="1600201"/>
              <a:ext cx="2458390" cy="32003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1752600" y="1600200"/>
              <a:ext cx="38100" cy="32004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1790700" y="1600200"/>
              <a:ext cx="24003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4191000" y="2057400"/>
              <a:ext cx="1524000" cy="2286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5638800" y="1600200"/>
              <a:ext cx="2209800" cy="3931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MC</a:t>
              </a:r>
              <a:r>
                <a:rPr lang="en-US" sz="3200" baseline="-25000" dirty="0" err="1" smtClean="0">
                  <a:latin typeface="Times New Roman" pitchFamily="18" charset="0"/>
                  <a:cs typeface="Times New Roman" pitchFamily="18" charset="0"/>
                </a:rPr>
                <a:t>CarbonSequestration</a:t>
              </a:r>
              <a:endParaRPr lang="en-US" sz="32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 flipH="1">
              <a:off x="2819400" y="2895600"/>
              <a:ext cx="23622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743200" y="2895600"/>
              <a:ext cx="0" cy="19050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838200" y="926068"/>
              <a:ext cx="2752304" cy="3931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MC</a:t>
              </a:r>
              <a:r>
                <a:rPr lang="en-US" sz="3200" baseline="-25000" dirty="0" smtClean="0">
                  <a:latin typeface="Times New Roman" pitchFamily="18" charset="0"/>
                  <a:cs typeface="Times New Roman" pitchFamily="18" charset="0"/>
                </a:rPr>
                <a:t>CO2 </a:t>
              </a:r>
              <a:r>
                <a:rPr lang="en-US" sz="3200" baseline="-25000" dirty="0" err="1" smtClean="0">
                  <a:latin typeface="Times New Roman" pitchFamily="18" charset="0"/>
                  <a:cs typeface="Times New Roman" pitchFamily="18" charset="0"/>
                </a:rPr>
                <a:t>EmissionsAbatement</a:t>
              </a:r>
              <a:endParaRPr lang="en-US" sz="32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596788" y="5181600"/>
              <a:ext cx="3556612" cy="3931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Forest Carbon Offset Sector</a:t>
              </a:r>
              <a:endParaRPr lang="en-US" sz="32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86200" y="685800"/>
              <a:ext cx="1298514" cy="3931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$ per t CO</a:t>
              </a:r>
              <a:r>
                <a:rPr lang="en-US" sz="32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32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219200" y="5181600"/>
              <a:ext cx="3124200" cy="3931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Emissions Abatement Sector</a:t>
              </a:r>
              <a:endParaRPr lang="en-US" sz="32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087515" y="4800600"/>
              <a:ext cx="203857" cy="3931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649401" y="4800600"/>
              <a:ext cx="227327" cy="3931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i="1" dirty="0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642848" y="4800600"/>
              <a:ext cx="298577" cy="3931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3200" i="1" baseline="30000" dirty="0" smtClean="0">
                  <a:latin typeface="Times New Roman" pitchFamily="18" charset="0"/>
                  <a:cs typeface="Times New Roman" pitchFamily="18" charset="0"/>
                </a:rPr>
                <a:t>*</a:t>
              </a:r>
              <a:endParaRPr lang="en-US" sz="3200" i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529440" y="4800600"/>
              <a:ext cx="239901" cy="3931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i="1" dirty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40201" y="1383268"/>
              <a:ext cx="227327" cy="3931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en-US" sz="32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246163" y="2590800"/>
              <a:ext cx="298577" cy="3931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3200" i="1" baseline="30000" dirty="0" smtClean="0">
                  <a:latin typeface="Times New Roman" pitchFamily="18" charset="0"/>
                  <a:cs typeface="Times New Roman" pitchFamily="18" charset="0"/>
                </a:rPr>
                <a:t>*</a:t>
              </a:r>
              <a:endParaRPr lang="en-US" sz="3200" i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800713" y="1295400"/>
              <a:ext cx="203857" cy="3931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i="1" dirty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715113" y="2590800"/>
              <a:ext cx="203857" cy="3931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i="1" dirty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934313" y="4114800"/>
              <a:ext cx="203857" cy="3931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3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232282" y="2667000"/>
              <a:ext cx="192122" cy="3931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i="1" dirty="0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5181600" y="2895600"/>
              <a:ext cx="0" cy="19050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971419" y="4800600"/>
              <a:ext cx="311150" cy="3931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3200" i="1" baseline="30000" dirty="0" smtClean="0">
                  <a:latin typeface="Times New Roman" pitchFamily="18" charset="0"/>
                  <a:cs typeface="Times New Roman" pitchFamily="18" charset="0"/>
                </a:rPr>
                <a:t>*</a:t>
              </a:r>
              <a:endParaRPr lang="en-US" sz="3200" i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315200" y="4800600"/>
              <a:ext cx="838200" cy="3931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t CO</a:t>
              </a:r>
              <a:r>
                <a:rPr lang="en-US" sz="32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32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62000" y="4800600"/>
              <a:ext cx="838200" cy="3931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t CO</a:t>
              </a:r>
              <a:r>
                <a:rPr lang="en-US" sz="32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32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532691" y="4343400"/>
              <a:ext cx="406708" cy="3931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i="1" dirty="0" smtClean="0">
                  <a:latin typeface="Times New Roman" pitchFamily="18" charset="0"/>
                  <a:cs typeface="Times New Roman" pitchFamily="18" charset="0"/>
                </a:rPr>
                <a:t>DD</a:t>
              </a:r>
              <a:endParaRPr lang="en-US" sz="32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06663" y="28699538"/>
            <a:ext cx="147619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dirty="0" smtClean="0">
                <a:latin typeface="Calibri" pitchFamily="34" charset="0"/>
                <a:cs typeface="Calibri" pitchFamily="34" charset="0"/>
              </a:rPr>
              <a:t>FIGURE: Emission cap </a:t>
            </a:r>
            <a:r>
              <a:rPr lang="en-US" sz="4000" i="1" dirty="0" smtClean="0">
                <a:latin typeface="Calibri" pitchFamily="34" charset="0"/>
                <a:cs typeface="Calibri" pitchFamily="34" charset="0"/>
              </a:rPr>
              <a:t>0E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met by carbon offsets from forestry equal to </a:t>
            </a:r>
            <a:r>
              <a:rPr lang="en-US" sz="4000" i="1" dirty="0" smtClean="0">
                <a:latin typeface="Calibri" pitchFamily="34" charset="0"/>
                <a:cs typeface="Calibri" pitchFamily="34" charset="0"/>
              </a:rPr>
              <a:t>0C</a:t>
            </a:r>
            <a:r>
              <a:rPr lang="en-US" sz="4000" i="1" baseline="30000" dirty="0" smtClean="0">
                <a:latin typeface="Calibri" pitchFamily="34" charset="0"/>
                <a:cs typeface="Calibri" pitchFamily="34" charset="0"/>
              </a:rPr>
              <a:t>*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=</a:t>
            </a:r>
            <a:r>
              <a:rPr lang="en-US" sz="4000" i="1" dirty="0" smtClean="0">
                <a:latin typeface="Calibri" pitchFamily="34" charset="0"/>
                <a:cs typeface="Calibri" pitchFamily="34" charset="0"/>
              </a:rPr>
              <a:t>0E</a:t>
            </a:r>
            <a:r>
              <a:rPr lang="en-US" sz="4000" i="1" baseline="30000" dirty="0" smtClean="0">
                <a:latin typeface="Calibri" pitchFamily="34" charset="0"/>
                <a:cs typeface="Calibri" pitchFamily="34" charset="0"/>
              </a:rPr>
              <a:t>*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, saving </a:t>
            </a:r>
            <a:r>
              <a:rPr lang="en-US" sz="4000" i="1" dirty="0" smtClean="0">
                <a:latin typeface="Calibri" pitchFamily="34" charset="0"/>
                <a:cs typeface="Calibri" pitchFamily="34" charset="0"/>
              </a:rPr>
              <a:t>EE</a:t>
            </a:r>
            <a:r>
              <a:rPr lang="en-US" sz="4000" i="1" baseline="30000" dirty="0" smtClean="0">
                <a:latin typeface="Calibri" pitchFamily="34" charset="0"/>
                <a:cs typeface="Calibri" pitchFamily="34" charset="0"/>
              </a:rPr>
              <a:t>*</a:t>
            </a:r>
            <a:r>
              <a:rPr lang="en-US" sz="4000" i="1" dirty="0" err="1" smtClean="0">
                <a:latin typeface="Calibri" pitchFamily="34" charset="0"/>
                <a:cs typeface="Calibri" pitchFamily="34" charset="0"/>
              </a:rPr>
              <a:t>ba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>
                <a:latin typeface="Calibri" pitchFamily="34" charset="0"/>
                <a:cs typeface="Calibri" pitchFamily="34" charset="0"/>
              </a:rPr>
              <a:t>– </a:t>
            </a:r>
            <a:r>
              <a:rPr lang="en-US" sz="4000" i="1" dirty="0">
                <a:latin typeface="Calibri" pitchFamily="34" charset="0"/>
                <a:cs typeface="Calibri" pitchFamily="34" charset="0"/>
              </a:rPr>
              <a:t>0deC</a:t>
            </a:r>
            <a:r>
              <a:rPr lang="en-US" sz="4000" i="1" baseline="30000" dirty="0">
                <a:latin typeface="Calibri" pitchFamily="34" charset="0"/>
                <a:cs typeface="Calibri" pitchFamily="34" charset="0"/>
              </a:rPr>
              <a:t>*</a:t>
            </a:r>
            <a:r>
              <a:rPr lang="en-US" sz="4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= </a:t>
            </a:r>
            <a:r>
              <a:rPr lang="en-US" sz="4000" i="1" dirty="0" err="1" smtClean="0">
                <a:latin typeface="Calibri" pitchFamily="34" charset="0"/>
                <a:cs typeface="Calibri" pitchFamily="34" charset="0"/>
              </a:rPr>
              <a:t>deP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&gt; 0 [3].</a:t>
            </a:r>
            <a:endParaRPr lang="en-US" sz="4000" dirty="0"/>
          </a:p>
        </p:txBody>
      </p:sp>
      <p:graphicFrame>
        <p:nvGraphicFramePr>
          <p:cNvPr id="53" name="Chart 52"/>
          <p:cNvGraphicFramePr/>
          <p:nvPr>
            <p:extLst>
              <p:ext uri="{D42A27DB-BD31-4B8C-83A1-F6EECF244321}">
                <p14:modId xmlns:p14="http://schemas.microsoft.com/office/powerpoint/2010/main" val="2513192013"/>
              </p:ext>
            </p:extLst>
          </p:nvPr>
        </p:nvGraphicFramePr>
        <p:xfrm>
          <a:off x="30248957" y="15335168"/>
          <a:ext cx="11707416" cy="7141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5" name="Chart 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6014655"/>
              </p:ext>
            </p:extLst>
          </p:nvPr>
        </p:nvGraphicFramePr>
        <p:xfrm>
          <a:off x="16268155" y="22844244"/>
          <a:ext cx="9048178" cy="5316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6" name="Chart 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6845803"/>
              </p:ext>
            </p:extLst>
          </p:nvPr>
        </p:nvGraphicFramePr>
        <p:xfrm>
          <a:off x="24834404" y="23232812"/>
          <a:ext cx="892899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7" name="Chart 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0953450"/>
              </p:ext>
            </p:extLst>
          </p:nvPr>
        </p:nvGraphicFramePr>
        <p:xfrm>
          <a:off x="33996535" y="23403374"/>
          <a:ext cx="8640960" cy="5089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121064" y="28628552"/>
            <a:ext cx="2625578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Optimal rotation pattern for </a:t>
            </a:r>
            <a:r>
              <a:rPr lang="en-US" dirty="0" smtClean="0"/>
              <a:t>10 consecutive harvests </a:t>
            </a:r>
            <a:r>
              <a:rPr lang="en-US" dirty="0"/>
              <a:t>for </a:t>
            </a:r>
            <a:r>
              <a:rPr lang="en-US" dirty="0" smtClean="0"/>
              <a:t>fixed </a:t>
            </a:r>
            <a:r>
              <a:rPr lang="en-US" dirty="0"/>
              <a:t>rotation </a:t>
            </a:r>
            <a:r>
              <a:rPr lang="en-US" dirty="0" smtClean="0"/>
              <a:t>(black line) </a:t>
            </a:r>
            <a:r>
              <a:rPr lang="en-US" dirty="0"/>
              <a:t>and the variable rotation </a:t>
            </a:r>
            <a:r>
              <a:rPr lang="en-US" dirty="0" smtClean="0"/>
              <a:t>(red line), starting dead organic matter of 400 </a:t>
            </a:r>
            <a:r>
              <a:rPr lang="en-US" dirty="0" err="1" smtClean="0"/>
              <a:t>tC</a:t>
            </a:r>
            <a:r>
              <a:rPr lang="en-US" dirty="0"/>
              <a:t> </a:t>
            </a:r>
            <a:r>
              <a:rPr lang="en-US" dirty="0" smtClean="0"/>
              <a:t>per ha and carbon taxes of $0, $15 and $30 per tCO</a:t>
            </a:r>
            <a:r>
              <a:rPr lang="en-US" baseline="-25000" dirty="0" smtClean="0"/>
              <a:t>2</a:t>
            </a:r>
            <a:r>
              <a:rPr lang="en-US" dirty="0" smtClean="0"/>
              <a:t> (left to right)</a:t>
            </a:r>
            <a:r>
              <a:rPr lang="en-US" i="1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20034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  <a:ea typeface="Arial" pitchFamily="-110" charset="0"/>
            <a:cs typeface="Arial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20034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  <a:ea typeface="Arial" pitchFamily="-110" charset="0"/>
            <a:cs typeface="Arial" pitchFamily="-110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</TotalTime>
  <Words>748</Words>
  <Application>Microsoft Office PowerPoint</Application>
  <PresentationFormat>Custom</PresentationFormat>
  <Paragraphs>55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University of Saskatchewan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Library</dc:creator>
  <cp:lastModifiedBy>kooten</cp:lastModifiedBy>
  <cp:revision>68</cp:revision>
  <dcterms:created xsi:type="dcterms:W3CDTF">2004-11-18T16:28:53Z</dcterms:created>
  <dcterms:modified xsi:type="dcterms:W3CDTF">2012-06-02T20:38:00Z</dcterms:modified>
</cp:coreProperties>
</file>